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557" r:id="rId2"/>
    <p:sldId id="732" r:id="rId3"/>
    <p:sldId id="633" r:id="rId4"/>
    <p:sldId id="725" r:id="rId5"/>
    <p:sldId id="671" r:id="rId6"/>
    <p:sldId id="668" r:id="rId7"/>
    <p:sldId id="647" r:id="rId8"/>
    <p:sldId id="672" r:id="rId9"/>
    <p:sldId id="710" r:id="rId10"/>
    <p:sldId id="624" r:id="rId11"/>
    <p:sldId id="674" r:id="rId12"/>
    <p:sldId id="675" r:id="rId13"/>
    <p:sldId id="719" r:id="rId14"/>
    <p:sldId id="622" r:id="rId15"/>
    <p:sldId id="648" r:id="rId16"/>
    <p:sldId id="649" r:id="rId17"/>
    <p:sldId id="667" r:id="rId18"/>
    <p:sldId id="711" r:id="rId19"/>
    <p:sldId id="729" r:id="rId20"/>
    <p:sldId id="605" r:id="rId21"/>
    <p:sldId id="651" r:id="rId22"/>
    <p:sldId id="652" r:id="rId23"/>
    <p:sldId id="654" r:id="rId24"/>
    <p:sldId id="678" r:id="rId25"/>
    <p:sldId id="537" r:id="rId26"/>
    <p:sldId id="618" r:id="rId27"/>
    <p:sldId id="655" r:id="rId28"/>
    <p:sldId id="712" r:id="rId29"/>
    <p:sldId id="657" r:id="rId30"/>
    <p:sldId id="685" r:id="rId31"/>
    <p:sldId id="730" r:id="rId32"/>
    <p:sldId id="632" r:id="rId33"/>
    <p:sldId id="720" r:id="rId34"/>
    <p:sldId id="728" r:id="rId35"/>
    <p:sldId id="735" r:id="rId36"/>
    <p:sldId id="733" r:id="rId37"/>
    <p:sldId id="734" r:id="rId38"/>
    <p:sldId id="736" r:id="rId39"/>
    <p:sldId id="737" r:id="rId40"/>
    <p:sldId id="631" r:id="rId41"/>
    <p:sldId id="731" r:id="rId42"/>
    <p:sldId id="662" r:id="rId43"/>
    <p:sldId id="738" r:id="rId44"/>
    <p:sldId id="612" r:id="rId45"/>
    <p:sldId id="614" r:id="rId46"/>
    <p:sldId id="739" r:id="rId47"/>
  </p:sldIdLst>
  <p:sldSz cx="9144000" cy="6858000" type="letter"/>
  <p:notesSz cx="7099300" cy="10234613"/>
  <p:defaultTextStyle>
    <a:defPPr>
      <a:defRPr lang="he-IL"/>
    </a:defPPr>
    <a:lvl1pPr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6DC"/>
    <a:srgbClr val="FFFCEC"/>
    <a:srgbClr val="FFF2AE"/>
    <a:srgbClr val="FFE4C7"/>
    <a:srgbClr val="C1C1C1"/>
    <a:srgbClr val="EBEBEB"/>
    <a:srgbClr val="76D6FF"/>
    <a:srgbClr val="114FFB"/>
    <a:srgbClr val="FC0128"/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24"/>
    <p:restoredTop sz="94917"/>
  </p:normalViewPr>
  <p:slideViewPr>
    <p:cSldViewPr>
      <p:cViewPr varScale="1">
        <p:scale>
          <a:sx n="83" d="100"/>
          <a:sy n="83" d="100"/>
        </p:scale>
        <p:origin x="137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-606" y="3024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ext Box 7" descr="Bouquet"/>
          <p:cNvSpPr txBox="1">
            <a:spLocks noChangeArrowheads="1"/>
          </p:cNvSpPr>
          <p:nvPr/>
        </p:nvSpPr>
        <p:spPr bwMode="auto">
          <a:xfrm>
            <a:off x="568325" y="9596438"/>
            <a:ext cx="59277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241" tIns="48120" rIns="96241" bIns="48120" anchor="ctr">
            <a:spAutoFit/>
          </a:bodyPr>
          <a:lstStyle>
            <a:lvl1pPr defTabSz="9620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20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20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20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2025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900" b="0" dirty="0">
                <a:cs typeface="+mn-cs"/>
              </a:rPr>
              <a:t>Copyright © Shimon Schocken</a:t>
            </a:r>
          </a:p>
        </p:txBody>
      </p:sp>
    </p:spTree>
    <p:extLst>
      <p:ext uri="{BB962C8B-B14F-4D97-AF65-F5344CB8AC3E}">
        <p14:creationId xmlns:p14="http://schemas.microsoft.com/office/powerpoint/2010/main" val="31530490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l" defTabSz="801688">
              <a:defRPr sz="11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r" defTabSz="801688">
              <a:defRPr sz="11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l" defTabSz="801688">
              <a:defRPr sz="11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r" defTabSz="801688">
              <a:defRPr sz="1100" b="0" i="1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7798F164-4C61-5641-8A4D-B4E8E6AC2EF0}" type="slidenum">
              <a:rPr lang="he-IL"/>
              <a:pPr>
                <a:defRPr/>
              </a:pPr>
              <a:t>‹#›</a:t>
            </a:fld>
            <a:endParaRPr lang="en-US" dirty="0"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909" tIns="48455" rIns="96909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41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37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17416" name="Rectangle 8"/>
          <p:cNvSpPr>
            <a:spLocks noChangeArrowheads="1"/>
          </p:cNvSpPr>
          <p:nvPr/>
        </p:nvSpPr>
        <p:spPr bwMode="auto"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6909" tIns="48455" rIns="96909" bIns="48455" anchor="ctr">
            <a:spAutoFit/>
          </a:bodyPr>
          <a:lstStyle/>
          <a:p>
            <a:pPr algn="r" defTabSz="962025">
              <a:defRPr/>
            </a:pPr>
            <a:fld id="{C4ADC973-132A-4548-AFAF-5A12BBB9DFCE}" type="slidenum">
              <a:rPr lang="he-IL" sz="1500" b="0">
                <a:latin typeface="Times New Roman" charset="0"/>
                <a:cs typeface="Times New Roman" charset="0"/>
              </a:rPr>
              <a:pPr algn="r" defTabSz="962025">
                <a:defRPr/>
              </a:pPr>
              <a:t>‹#›</a:t>
            </a:fld>
            <a:endParaRPr lang="en-US" sz="1500" b="0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63160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2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B1B99F8-3B99-9F45-9A8B-7B396AADBF59}" type="slidenum">
              <a:rPr lang="he-IL" sz="1100" b="0" smtClean="0">
                <a:latin typeface="Times New Roman" charset="0"/>
              </a:rPr>
              <a:pPr>
                <a:defRPr/>
              </a:pPr>
              <a:t>1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CFFA7F50-57CB-624E-A714-7B37EE8C68B3}" type="slidenum">
              <a:rPr lang="he-IL" sz="1100" b="0" i="1" smtClean="0">
                <a:latin typeface="Times New Roman" charset="0"/>
                <a:cs typeface="Times New Roman" charset="0"/>
              </a:rPr>
              <a:pPr algn="r">
                <a:defRPr/>
              </a:pPr>
              <a:t>10</a:t>
            </a:fld>
            <a:endParaRPr lang="en-US" sz="1100" b="0" i="1" dirty="0">
              <a:latin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1A738ECB-B92C-B348-8DAD-E2294D9953E2}" type="slidenum">
              <a:rPr lang="he-IL" sz="1100" b="0" smtClean="0">
                <a:latin typeface="Times New Roman" charset="0"/>
              </a:rPr>
              <a:pPr>
                <a:defRPr/>
              </a:pPr>
              <a:t>11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322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1A738ECB-B92C-B348-8DAD-E2294D9953E2}" type="slidenum">
              <a:rPr lang="he-IL" sz="1100" b="0" smtClean="0">
                <a:latin typeface="Times New Roman" charset="0"/>
              </a:rPr>
              <a:pPr>
                <a:defRPr/>
              </a:pPr>
              <a:t>12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0337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7493E401-724C-694F-B10B-8B2E2E7174F3}" type="slidenum">
              <a:rPr lang="he-IL" sz="1100" b="0" smtClean="0">
                <a:latin typeface="Times New Roman" charset="0"/>
              </a:rPr>
              <a:pPr>
                <a:defRPr/>
              </a:pPr>
              <a:t>13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2495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557F800D-BA11-F342-963E-C3F23307E169}" type="slidenum">
              <a:rPr lang="he-IL" sz="1100" b="0" smtClean="0">
                <a:latin typeface="Times New Roman" charset="0"/>
              </a:rPr>
              <a:pPr>
                <a:defRPr/>
              </a:pPr>
              <a:t>14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557F800D-BA11-F342-963E-C3F23307E169}" type="slidenum">
              <a:rPr lang="he-IL" sz="1100" b="0" smtClean="0">
                <a:latin typeface="Times New Roman" charset="0"/>
              </a:rPr>
              <a:pPr>
                <a:defRPr/>
              </a:pPr>
              <a:t>15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1E40319-B7F1-DB41-9200-B9B14F6C568F}" type="slidenum">
              <a:rPr lang="he-IL" sz="1100" b="0" smtClean="0">
                <a:latin typeface="Times New Roman" charset="0"/>
              </a:rPr>
              <a:pPr>
                <a:defRPr/>
              </a:pPr>
              <a:t>16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1E40319-B7F1-DB41-9200-B9B14F6C568F}" type="slidenum">
              <a:rPr lang="he-IL" sz="1100" b="0" smtClean="0">
                <a:latin typeface="Times New Roman" charset="0"/>
              </a:rPr>
              <a:pPr>
                <a:defRPr/>
              </a:pPr>
              <a:t>17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61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1615A9-4594-2B44-8814-4FEBCFD8F79B}" type="slidenum">
              <a:rPr lang="he-IL" sz="1100" b="0" smtClean="0">
                <a:latin typeface="Times New Roman" charset="0"/>
              </a:rPr>
              <a:pPr>
                <a:defRPr/>
              </a:pPr>
              <a:t>18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701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3E9A00D-1771-E840-93E4-978D9025B54E}" type="slidenum">
              <a:rPr lang="he-IL" sz="1100" b="0" smtClean="0">
                <a:latin typeface="Times New Roman" charset="0"/>
              </a:rPr>
              <a:pPr>
                <a:defRPr/>
              </a:pPr>
              <a:t>19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399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50E944B-E7BB-1E49-BC6A-B28E309D93AC}" type="slidenum">
              <a:rPr lang="he-IL" sz="1100" b="0" smtClean="0">
                <a:latin typeface="Times New Roman" charset="0"/>
              </a:rPr>
              <a:pPr>
                <a:defRPr/>
              </a:pPr>
              <a:t>2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40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2316C20E-0A0C-C643-9078-23D8DED28858}" type="slidenum">
              <a:rPr lang="he-IL" sz="1100" b="0" smtClean="0">
                <a:latin typeface="Times New Roman" charset="0"/>
              </a:rPr>
              <a:pPr>
                <a:defRPr/>
              </a:pPr>
              <a:t>20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2316C20E-0A0C-C643-9078-23D8DED28858}" type="slidenum">
              <a:rPr lang="he-IL" sz="1100" b="0" smtClean="0">
                <a:latin typeface="Times New Roman" charset="0"/>
              </a:rPr>
              <a:pPr>
                <a:defRPr/>
              </a:pPr>
              <a:t>21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2316C20E-0A0C-C643-9078-23D8DED28858}" type="slidenum">
              <a:rPr lang="he-IL" sz="1100" b="0" smtClean="0">
                <a:latin typeface="Times New Roman" charset="0"/>
              </a:rPr>
              <a:pPr>
                <a:defRPr/>
              </a:pPr>
              <a:t>22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EFFBCF1-3CA5-D94E-A3F5-06E758B489F3}" type="slidenum">
              <a:rPr lang="he-IL" sz="1100" b="0" smtClean="0">
                <a:latin typeface="Times New Roman" charset="0"/>
              </a:rPr>
              <a:pPr>
                <a:defRPr/>
              </a:pPr>
              <a:t>23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EFFBCF1-3CA5-D94E-A3F5-06E758B489F3}" type="slidenum">
              <a:rPr lang="he-IL" sz="1100" b="0" smtClean="0">
                <a:latin typeface="Times New Roman" charset="0"/>
              </a:rPr>
              <a:pPr>
                <a:defRPr/>
              </a:pPr>
              <a:t>24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853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3B57C56-5BDD-6845-93D1-1E7BCE858442}" type="slidenum">
              <a:rPr lang="he-IL" sz="1100" b="0" smtClean="0">
                <a:latin typeface="Times New Roman" charset="0"/>
              </a:rPr>
              <a:pPr>
                <a:defRPr/>
              </a:pPr>
              <a:t>25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FD08EBCF-1CA5-584D-AA25-DE8099679F7B}" type="slidenum">
              <a:rPr lang="he-IL" sz="1100" b="0" smtClean="0">
                <a:latin typeface="Times New Roman" charset="0"/>
              </a:rPr>
              <a:pPr>
                <a:defRPr/>
              </a:pPr>
              <a:t>26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FD08EBCF-1CA5-584D-AA25-DE8099679F7B}" type="slidenum">
              <a:rPr lang="he-IL" sz="1100" b="0" smtClean="0">
                <a:latin typeface="Times New Roman" charset="0"/>
              </a:rPr>
              <a:pPr>
                <a:defRPr/>
              </a:pPr>
              <a:t>27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FD08EBCF-1CA5-584D-AA25-DE8099679F7B}" type="slidenum">
              <a:rPr lang="he-IL" sz="1100" b="0" smtClean="0">
                <a:latin typeface="Times New Roman" charset="0"/>
              </a:rPr>
              <a:pPr>
                <a:defRPr/>
              </a:pPr>
              <a:t>28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74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62D550C-2685-CE42-B3E6-82159A2BF38D}" type="slidenum">
              <a:rPr lang="he-IL" sz="1100" b="0" smtClean="0">
                <a:latin typeface="Times New Roman" charset="0"/>
              </a:rPr>
              <a:pPr>
                <a:defRPr/>
              </a:pPr>
              <a:t>29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3E9A00D-1771-E840-93E4-978D9025B54E}" type="slidenum">
              <a:rPr lang="he-IL" sz="1100" b="0" smtClean="0">
                <a:latin typeface="Times New Roman" charset="0"/>
              </a:rPr>
              <a:pPr>
                <a:defRPr/>
              </a:pPr>
              <a:t>3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62D550C-2685-CE42-B3E6-82159A2BF38D}" type="slidenum">
              <a:rPr lang="he-IL" sz="1100" b="0" smtClean="0">
                <a:latin typeface="Times New Roman" charset="0"/>
              </a:rPr>
              <a:pPr>
                <a:defRPr/>
              </a:pPr>
              <a:t>30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38229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3E9A00D-1771-E840-93E4-978D9025B54E}" type="slidenum">
              <a:rPr lang="he-IL" sz="1100" b="0" smtClean="0">
                <a:latin typeface="Times New Roman" charset="0"/>
              </a:rPr>
              <a:pPr>
                <a:defRPr/>
              </a:pPr>
              <a:t>31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6632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6338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414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640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2769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10384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7973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810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3B57C56-5BDD-6845-93D1-1E7BCE858442}" type="slidenum">
              <a:rPr lang="he-IL" sz="1100" b="0" smtClean="0">
                <a:latin typeface="Times New Roman" charset="0"/>
              </a:rPr>
              <a:pPr>
                <a:defRPr/>
              </a:pPr>
              <a:t>4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6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781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3E9A00D-1771-E840-93E4-978D9025B54E}" type="slidenum">
              <a:rPr lang="he-IL" sz="1100" b="0" smtClean="0">
                <a:latin typeface="Times New Roman" charset="0"/>
              </a:rPr>
              <a:pPr>
                <a:defRPr/>
              </a:pPr>
              <a:t>41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995705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53F4C1A-8A24-2C46-9984-526E5C9C1975}" type="slidenum">
              <a:rPr lang="he-IL" sz="1100" b="0" smtClean="0">
                <a:latin typeface="Times New Roman" charset="0"/>
              </a:rPr>
              <a:pPr>
                <a:defRPr/>
              </a:pPr>
              <a:t>42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53F4C1A-8A24-2C46-9984-526E5C9C1975}" type="slidenum">
              <a:rPr lang="he-IL" sz="1100" b="0" smtClean="0">
                <a:latin typeface="Times New Roman" charset="0"/>
              </a:rPr>
              <a:pPr>
                <a:defRPr/>
              </a:pPr>
              <a:t>43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20955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D885AA-C1C6-83BC-4B6C-96185155D6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5">
            <a:extLst>
              <a:ext uri="{FF2B5EF4-FFF2-40B4-BE49-F238E27FC236}">
                <a16:creationId xmlns:a16="http://schemas.microsoft.com/office/drawing/2014/main" id="{EFF939EF-B72F-1282-BED9-C652643027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CB1B99F8-3B99-9F45-9A8B-7B396AADBF59}" type="slidenum">
              <a:rPr lang="he-IL" sz="1100" b="0" smtClean="0">
                <a:latin typeface="Times New Roman" charset="0"/>
              </a:rPr>
              <a:pPr>
                <a:defRPr/>
              </a:pPr>
              <a:t>46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9E98B4BE-AC02-4EEC-E87D-1B68BBB337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B653303E-31C7-6DBC-7FF1-7EA0634D0A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41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1615A9-4594-2B44-8814-4FEBCFD8F79B}" type="slidenum">
              <a:rPr lang="he-IL" sz="1100" b="0" smtClean="0">
                <a:latin typeface="Times New Roman" charset="0"/>
              </a:rPr>
              <a:pPr>
                <a:defRPr/>
              </a:pPr>
              <a:t>5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2257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1615A9-4594-2B44-8814-4FEBCFD8F79B}" type="slidenum">
              <a:rPr lang="he-IL" sz="1100" b="0" smtClean="0">
                <a:latin typeface="Times New Roman" charset="0"/>
              </a:rPr>
              <a:pPr>
                <a:defRPr/>
              </a:pPr>
              <a:t>6</a:t>
            </a:fld>
            <a:endParaRPr lang="en-US" sz="1100" b="0" dirty="0">
              <a:latin typeface="Times New Roman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212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E2C1110F-5CF7-584E-9886-C7E4D342703C}" type="slidenum">
              <a:rPr lang="he-IL" sz="1100" b="0" i="1" smtClean="0">
                <a:latin typeface="Times New Roman" charset="0"/>
                <a:cs typeface="Times New Roman" charset="0"/>
              </a:rPr>
              <a:pPr algn="r">
                <a:defRPr/>
              </a:pPr>
              <a:t>7</a:t>
            </a:fld>
            <a:endParaRPr lang="en-US" sz="1100" b="0" i="1" dirty="0">
              <a:latin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E2C1110F-5CF7-584E-9886-C7E4D342703C}" type="slidenum">
              <a:rPr lang="he-IL" sz="1100" b="0" i="1" smtClean="0">
                <a:latin typeface="Times New Roman" charset="0"/>
                <a:cs typeface="Times New Roman" charset="0"/>
              </a:rPr>
              <a:pPr algn="r">
                <a:defRPr/>
              </a:pPr>
              <a:t>8</a:t>
            </a:fld>
            <a:endParaRPr lang="en-US" sz="1100" b="0" i="1" dirty="0">
              <a:latin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9999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E2C1110F-5CF7-584E-9886-C7E4D342703C}" type="slidenum">
              <a:rPr lang="he-IL" sz="1100" b="0" i="1" smtClean="0">
                <a:latin typeface="Times New Roman" charset="0"/>
                <a:cs typeface="Times New Roman" charset="0"/>
              </a:rPr>
              <a:pPr algn="r">
                <a:defRPr/>
              </a:pPr>
              <a:t>9</a:t>
            </a:fld>
            <a:endParaRPr lang="en-US" sz="1100" b="0" i="1" dirty="0">
              <a:latin typeface="Times New Roman" charset="0"/>
              <a:cs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23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1630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4833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32871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1310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366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4339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20118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230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473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548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24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5C5E8ED-4DB7-F98E-7058-322FFFF0CB2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12-2</a:t>
            </a: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charset="0"/>
        <a:buChar char="l"/>
        <a:defRPr sz="1600">
          <a:solidFill>
            <a:schemeClr val="tx1"/>
          </a:solidFill>
          <a:latin typeface="Comic Sans MS" charset="0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charset="0"/>
        <a:buChar char="q"/>
        <a:defRPr sz="1600">
          <a:solidFill>
            <a:schemeClr val="tx1"/>
          </a:solidFill>
          <a:latin typeface="Comic Sans MS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6764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cs typeface="+mj-cs"/>
              </a:rPr>
              <a:t> Interface Inheritance</a:t>
            </a:r>
          </a:p>
        </p:txBody>
      </p:sp>
      <p:sp>
        <p:nvSpPr>
          <p:cNvPr id="16388" name="Rectangle 4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b="0" dirty="0">
                <a:cs typeface="+mn-cs"/>
              </a:rPr>
              <a:t>Introduction to Computer Science</a:t>
            </a:r>
          </a:p>
          <a:p>
            <a:pPr algn="l">
              <a:defRPr/>
            </a:pPr>
            <a:r>
              <a:rPr lang="en-US" sz="1400" b="0" dirty="0">
                <a:cs typeface="+mn-cs"/>
              </a:rPr>
              <a:t>Shimon Schocken</a:t>
            </a:r>
          </a:p>
          <a:p>
            <a:pPr algn="l">
              <a:defRPr/>
            </a:pPr>
            <a:r>
              <a:rPr lang="en-US" sz="1400" b="0" dirty="0">
                <a:cs typeface="+mn-cs"/>
              </a:rPr>
              <a:t>IDC Herzliya</a:t>
            </a:r>
          </a:p>
        </p:txBody>
      </p:sp>
      <p:sp>
        <p:nvSpPr>
          <p:cNvPr id="16389" name="Rectangle 5"/>
          <p:cNvSpPr>
            <a:spLocks noChangeArrowheads="1"/>
          </p:cNvSpPr>
          <p:nvPr/>
        </p:nvSpPr>
        <p:spPr bwMode="auto">
          <a:xfrm>
            <a:off x="1447800" y="167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1600" b="0" dirty="0">
                <a:solidFill>
                  <a:srgbClr val="737373"/>
                </a:solidFill>
                <a:latin typeface="Times New Roman"/>
                <a:cs typeface="Times New Roman"/>
              </a:rPr>
              <a:t>Lecture 12-2 </a:t>
            </a:r>
            <a:endParaRPr lang="en-US" b="0" dirty="0">
              <a:latin typeface="Times New Roman"/>
              <a:cs typeface="Times New Roman"/>
            </a:endParaRPr>
          </a:p>
        </p:txBody>
      </p:sp>
      <p:pic>
        <p:nvPicPr>
          <p:cNvPr id="16390" name="Picture 6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71800"/>
            <a:ext cx="38862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4">
            <a:extLst>
              <a:ext uri="{FF2B5EF4-FFF2-40B4-BE49-F238E27FC236}">
                <a16:creationId xmlns:a16="http://schemas.microsoft.com/office/drawing/2014/main" id="{9D67EFC1-C032-B64E-8C64-FEB95EF602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67000"/>
            <a:ext cx="4191000" cy="4038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46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"hay"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endParaRPr lang="en-US" sz="12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"moo"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weight of this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weight()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Interface: </a:t>
            </a:r>
            <a:r>
              <a:rPr lang="en-US" sz="1800" dirty="0"/>
              <a:t>the rules of the game</a:t>
            </a:r>
            <a:endParaRPr lang="en-US" dirty="0">
              <a:cs typeface="+mj-cs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4508500" y="4800600"/>
            <a:ext cx="46482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0" bIns="46038"/>
          <a:lstStyle/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Classes that implement the interface: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Are regular classes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Must implement every method listed in the interface</a:t>
            </a:r>
          </a:p>
          <a:p>
            <a:pPr marL="182563" indent="-182563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(or get a compilation error)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Normally define additional methods.</a:t>
            </a:r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5249871" y="1371600"/>
            <a:ext cx="381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An interface: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Defines a </a:t>
            </a:r>
            <a:r>
              <a:rPr lang="en-US" sz="1600" b="0" i="1" dirty="0">
                <a:latin typeface="Times New Roman"/>
                <a:cs typeface="Times New Roman"/>
              </a:rPr>
              <a:t>minimal behavior</a:t>
            </a:r>
            <a:r>
              <a:rPr lang="en-US" sz="1600" b="0" dirty="0">
                <a:latin typeface="Times New Roman"/>
                <a:cs typeface="Times New Roman"/>
              </a:rPr>
              <a:t> that each instance of the type must have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The behavior is specified using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i="1" dirty="0">
                <a:latin typeface="Times New Roman"/>
                <a:cs typeface="Times New Roman"/>
              </a:rPr>
              <a:t>abstract methods</a:t>
            </a:r>
            <a:endParaRPr lang="en-US" sz="1600" b="0" dirty="0">
              <a:latin typeface="Times New Roman"/>
              <a:cs typeface="Times New Roman"/>
            </a:endParaRP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Has a regular API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Compiled just like a class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BUT: An interface cannot be instantiated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dirty="0">
                <a:latin typeface="Times New Roman"/>
                <a:cs typeface="Times New Roman"/>
              </a:rPr>
              <a:t>(no fields, no constructors, no </a:t>
            </a:r>
            <a:r>
              <a:rPr lang="en-US" sz="1200" b="0" dirty="0">
                <a:latin typeface="Consolas"/>
                <a:cs typeface="Consolas"/>
              </a:rPr>
              <a:t>new Animal</a:t>
            </a:r>
            <a:r>
              <a:rPr lang="en-US" sz="1600" b="0" dirty="0">
                <a:latin typeface="Times New Roman"/>
                <a:cs typeface="Times New Roman"/>
              </a:rPr>
              <a:t>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4800" y="990600"/>
            <a:ext cx="3886200" cy="4876800"/>
            <a:chOff x="304800" y="990600"/>
            <a:chExt cx="3886200" cy="4876800"/>
          </a:xfrm>
        </p:grpSpPr>
        <p:sp>
          <p:nvSpPr>
            <p:cNvPr id="14339" name="Rectangle 6"/>
            <p:cNvSpPr>
              <a:spLocks noChangeArrowheads="1"/>
            </p:cNvSpPr>
            <p:nvPr/>
          </p:nvSpPr>
          <p:spPr bwMode="auto">
            <a:xfrm>
              <a:off x="304800" y="2971800"/>
              <a:ext cx="34290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4341" name="Rectangle 19"/>
            <p:cNvSpPr>
              <a:spLocks noChangeArrowheads="1"/>
            </p:cNvSpPr>
            <p:nvPr/>
          </p:nvSpPr>
          <p:spPr bwMode="auto">
            <a:xfrm>
              <a:off x="304800" y="990600"/>
              <a:ext cx="25146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57200" y="4724400"/>
              <a:ext cx="3733800" cy="11430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A3F484F-2A04-C74E-9509-5971C06E3820}"/>
              </a:ext>
            </a:extLst>
          </p:cNvPr>
          <p:cNvGrpSpPr/>
          <p:nvPr/>
        </p:nvGrpSpPr>
        <p:grpSpPr>
          <a:xfrm>
            <a:off x="2736146" y="574041"/>
            <a:ext cx="6181026" cy="1038225"/>
            <a:chOff x="2830089" y="890586"/>
            <a:chExt cx="6181026" cy="1038225"/>
          </a:xfrm>
        </p:grpSpPr>
        <p:cxnSp>
          <p:nvCxnSpPr>
            <p:cNvPr id="17" name="AutoShape 8"/>
            <p:cNvCxnSpPr>
              <a:cxnSpLocks noChangeShapeType="1"/>
            </p:cNvCxnSpPr>
            <p:nvPr/>
          </p:nvCxnSpPr>
          <p:spPr bwMode="auto">
            <a:xfrm flipH="1">
              <a:off x="2830089" y="1916745"/>
              <a:ext cx="2399369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8" name="AutoShape 7"/>
            <p:cNvSpPr>
              <a:spLocks noChangeArrowheads="1"/>
            </p:cNvSpPr>
            <p:nvPr/>
          </p:nvSpPr>
          <p:spPr bwMode="auto">
            <a:xfrm>
              <a:off x="5334930" y="890586"/>
              <a:ext cx="3676185" cy="733425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72000" anchor="t" anchorCtr="0"/>
            <a:lstStyle/>
            <a:p>
              <a:pPr algn="l"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400" b="0" u="sng" dirty="0">
                  <a:latin typeface="Times New Roman" charset="0"/>
                  <a:ea typeface="ＭＳ Ｐゴシック" charset="-128"/>
                </a:rPr>
                <a:t>Abstract method:</a:t>
              </a:r>
            </a:p>
            <a:p>
              <a:pPr algn="l"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A method signature without an implementation</a:t>
              </a:r>
            </a:p>
          </p:txBody>
        </p:sp>
        <p:cxnSp>
          <p:nvCxnSpPr>
            <p:cNvPr id="19" name="AutoShape 8"/>
            <p:cNvCxnSpPr>
              <a:cxnSpLocks noChangeShapeType="1"/>
              <a:stCxn id="18" idx="1"/>
            </p:cNvCxnSpPr>
            <p:nvPr/>
          </p:nvCxnSpPr>
          <p:spPr bwMode="auto">
            <a:xfrm flipH="1">
              <a:off x="5229458" y="1257299"/>
              <a:ext cx="105472" cy="671512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Dog</a:t>
            </a:r>
            <a:endParaRPr lang="en-US" dirty="0">
              <a:cs typeface="+mj-cs"/>
            </a:endParaRPr>
          </a:p>
        </p:txBody>
      </p:sp>
      <p:pic>
        <p:nvPicPr>
          <p:cNvPr id="16387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057400"/>
            <a:ext cx="24892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8387" name="Rectangle 19"/>
          <p:cNvSpPr>
            <a:spLocks noChangeArrowheads="1"/>
          </p:cNvSpPr>
          <p:nvPr/>
        </p:nvSpPr>
        <p:spPr bwMode="auto">
          <a:xfrm>
            <a:off x="304800" y="2895600"/>
            <a:ext cx="4572000" cy="3124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82800" anchor="t" anchorCtr="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dog.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endParaRPr lang="en-US" sz="1200" b="0" dirty="0">
              <a:latin typeface="Lucida Console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217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8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304800" y="2895600"/>
            <a:ext cx="4572000" cy="3124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08000" rIns="0" bIns="82800" anchor="t" anchorCtr="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dog.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"bonzo"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dog.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of this dog.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"woof"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dog.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Dog</a:t>
            </a:r>
            <a:endParaRPr lang="en-US" dirty="0">
              <a:cs typeface="+mj-cs"/>
            </a:endParaRPr>
          </a:p>
        </p:txBody>
      </p:sp>
      <p:pic>
        <p:nvPicPr>
          <p:cNvPr id="16387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00" y="2057400"/>
            <a:ext cx="2489200" cy="187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04800" y="990600"/>
            <a:ext cx="4114800" cy="4953000"/>
            <a:chOff x="304800" y="990600"/>
            <a:chExt cx="4114800" cy="4953000"/>
          </a:xfrm>
        </p:grpSpPr>
        <p:sp>
          <p:nvSpPr>
            <p:cNvPr id="16389" name="Rectangle 12"/>
            <p:cNvSpPr>
              <a:spLocks noChangeArrowheads="1"/>
            </p:cNvSpPr>
            <p:nvPr/>
          </p:nvSpPr>
          <p:spPr bwMode="auto">
            <a:xfrm>
              <a:off x="304800" y="990600"/>
              <a:ext cx="25146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6391" name="Rectangle 24"/>
            <p:cNvSpPr>
              <a:spLocks noChangeArrowheads="1"/>
            </p:cNvSpPr>
            <p:nvPr/>
          </p:nvSpPr>
          <p:spPr bwMode="auto">
            <a:xfrm>
              <a:off x="381000" y="3200400"/>
              <a:ext cx="3429000" cy="320431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457200" y="4648200"/>
              <a:ext cx="3962400" cy="12954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562600" y="4495800"/>
            <a:ext cx="3124200" cy="12954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// Client code, in any class: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Dog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7086600" y="5562600"/>
            <a:ext cx="1143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226800" rIns="0" bIns="262800" anchor="ctr"/>
          <a:lstStyle/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woof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03170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Mouse</a:t>
            </a:r>
            <a:endParaRPr lang="en-US" dirty="0">
              <a:cs typeface="+mj-cs"/>
            </a:endParaRPr>
          </a:p>
        </p:txBody>
      </p:sp>
      <p:pic>
        <p:nvPicPr>
          <p:cNvPr id="18437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362200"/>
            <a:ext cx="180657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8387" name="Rectangle 19"/>
          <p:cNvSpPr>
            <a:spLocks noChangeArrowheads="1"/>
          </p:cNvSpPr>
          <p:nvPr/>
        </p:nvSpPr>
        <p:spPr bwMode="auto">
          <a:xfrm>
            <a:off x="304800" y="2895600"/>
            <a:ext cx="4572000" cy="35814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 anchor="t" anchorCtr="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mouse.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"crumbs"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mouse.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 {}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of this mouse.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"squeak"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mouse.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/** Sets the food of this mouse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void setFood(String food)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  this.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 = 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5410200" y="4267200"/>
            <a:ext cx="3124200" cy="12954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// Client code, in any class: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Mouse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m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m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934200" y="5334000"/>
            <a:ext cx="1143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226800" rIns="0" bIns="262800" anchor="ctr"/>
          <a:lstStyle/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squeak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088982-549E-5448-A422-281AD2225118}"/>
              </a:ext>
            </a:extLst>
          </p:cNvPr>
          <p:cNvGrpSpPr/>
          <p:nvPr/>
        </p:nvGrpSpPr>
        <p:grpSpPr>
          <a:xfrm>
            <a:off x="304800" y="990600"/>
            <a:ext cx="4229100" cy="4572000"/>
            <a:chOff x="304800" y="990600"/>
            <a:chExt cx="4229100" cy="4572000"/>
          </a:xfrm>
        </p:grpSpPr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39D8FB0A-1A59-464B-9AC8-BB62320A2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" y="990600"/>
              <a:ext cx="25146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8" name="Rectangle 23">
              <a:extLst>
                <a:ext uri="{FF2B5EF4-FFF2-40B4-BE49-F238E27FC236}">
                  <a16:creationId xmlns:a16="http://schemas.microsoft.com/office/drawing/2014/main" id="{24F1B102-376A-8F4C-B3CD-5BF04B8B3D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200400"/>
              <a:ext cx="34290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F9BD64-B73C-4E4F-ABC6-468D3D5AB3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500" y="4419600"/>
              <a:ext cx="3962400" cy="11430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726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87" grpId="0" animBg="1"/>
      <p:bldP spid="13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2324100"/>
            <a:ext cx="3105150" cy="1407260"/>
          </a:xfrm>
          <a:prstGeom prst="rect">
            <a:avLst/>
          </a:prstGeom>
        </p:spPr>
      </p:pic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Boa</a:t>
            </a:r>
            <a:endParaRPr lang="en-US" dirty="0">
              <a:cs typeface="+mj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2819400"/>
            <a:ext cx="4648200" cy="3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21D2BF8-61E2-6B4A-8986-DFC0558CDEF9}"/>
              </a:ext>
            </a:extLst>
          </p:cNvPr>
          <p:cNvGrpSpPr/>
          <p:nvPr/>
        </p:nvGrpSpPr>
        <p:grpSpPr>
          <a:xfrm>
            <a:off x="2667001" y="857134"/>
            <a:ext cx="6248399" cy="1245451"/>
            <a:chOff x="2609852" y="811949"/>
            <a:chExt cx="6248399" cy="1245451"/>
          </a:xfrm>
        </p:grpSpPr>
        <p:cxnSp>
          <p:nvCxnSpPr>
            <p:cNvPr id="19" name="AutoShape 8">
              <a:extLst>
                <a:ext uri="{FF2B5EF4-FFF2-40B4-BE49-F238E27FC236}">
                  <a16:creationId xmlns:a16="http://schemas.microsoft.com/office/drawing/2014/main" id="{BA1732EE-7833-5C49-AEF6-EF1BD9D4A68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9852" y="2057400"/>
              <a:ext cx="2438399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AutoShape 7">
              <a:extLst>
                <a:ext uri="{FF2B5EF4-FFF2-40B4-BE49-F238E27FC236}">
                  <a16:creationId xmlns:a16="http://schemas.microsoft.com/office/drawing/2014/main" id="{70A23E33-974B-FD42-8BC5-3DD4A84CB1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266" y="811949"/>
              <a:ext cx="3599985" cy="1114425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t" anchorCtr="0"/>
            <a:lstStyle/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The interface designer made the type of the return value of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eats()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 intentionally “wide” </a:t>
              </a:r>
            </a:p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That’s because different animals eat many different things, including animals.</a:t>
              </a:r>
            </a:p>
          </p:txBody>
        </p:sp>
        <p:cxnSp>
          <p:nvCxnSpPr>
            <p:cNvPr id="21" name="AutoShape 8">
              <a:extLst>
                <a:ext uri="{FF2B5EF4-FFF2-40B4-BE49-F238E27FC236}">
                  <a16:creationId xmlns:a16="http://schemas.microsoft.com/office/drawing/2014/main" id="{AC86F61F-60B0-4D40-B7DD-F5E6DD9894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48251" y="1400175"/>
              <a:ext cx="210015" cy="657225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Boa</a:t>
            </a:r>
            <a:endParaRPr lang="en-US" dirty="0">
              <a:cs typeface="+mj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2819400"/>
            <a:ext cx="4648200" cy="3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// The food of this boa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Animal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boa and feeds it right away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that this boa makes.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"(("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"))"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2324100"/>
            <a:ext cx="3105150" cy="1407260"/>
          </a:xfrm>
          <a:prstGeom prst="rect">
            <a:avLst/>
          </a:prstGeom>
        </p:spPr>
      </p:pic>
      <p:sp>
        <p:nvSpPr>
          <p:cNvPr id="27" name="Rectangle 4"/>
          <p:cNvSpPr>
            <a:spLocks noChangeArrowheads="1"/>
          </p:cNvSpPr>
          <p:nvPr/>
        </p:nvSpPr>
        <p:spPr bwMode="auto">
          <a:xfrm>
            <a:off x="5219700" y="3952875"/>
            <a:ext cx="3124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A5B073-450E-EF4F-BAD2-9C4C4B133DC4}"/>
              </a:ext>
            </a:extLst>
          </p:cNvPr>
          <p:cNvGrpSpPr/>
          <p:nvPr/>
        </p:nvGrpSpPr>
        <p:grpSpPr>
          <a:xfrm>
            <a:off x="2667001" y="857134"/>
            <a:ext cx="6248399" cy="1245451"/>
            <a:chOff x="2609852" y="811949"/>
            <a:chExt cx="6248399" cy="1245451"/>
          </a:xfrm>
        </p:grpSpPr>
        <p:cxnSp>
          <p:nvCxnSpPr>
            <p:cNvPr id="12" name="AutoShape 8">
              <a:extLst>
                <a:ext uri="{FF2B5EF4-FFF2-40B4-BE49-F238E27FC236}">
                  <a16:creationId xmlns:a16="http://schemas.microsoft.com/office/drawing/2014/main" id="{844CF0B8-5B3A-544D-8962-AA285A3733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9852" y="2057400"/>
              <a:ext cx="2438399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AutoShape 7">
              <a:extLst>
                <a:ext uri="{FF2B5EF4-FFF2-40B4-BE49-F238E27FC236}">
                  <a16:creationId xmlns:a16="http://schemas.microsoft.com/office/drawing/2014/main" id="{682F1B61-E777-AD4D-9651-CF1FAEC32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266" y="811949"/>
              <a:ext cx="3599985" cy="1114425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t" anchorCtr="0"/>
            <a:lstStyle/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The interface designer made the type of the return value of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eats()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 intentionally “wide” </a:t>
              </a:r>
            </a:p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That’s because different animals eat many different things, including animals.</a:t>
              </a:r>
            </a:p>
          </p:txBody>
        </p:sp>
        <p:cxnSp>
          <p:nvCxnSpPr>
            <p:cNvPr id="14" name="AutoShape 8">
              <a:extLst>
                <a:ext uri="{FF2B5EF4-FFF2-40B4-BE49-F238E27FC236}">
                  <a16:creationId xmlns:a16="http://schemas.microsoft.com/office/drawing/2014/main" id="{44F04B09-E7CB-8D46-B60C-A8CDCDC5045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48251" y="1400175"/>
              <a:ext cx="210015" cy="657225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241517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Boa</a:t>
            </a:r>
            <a:endParaRPr lang="en-US" dirty="0">
              <a:cs typeface="+mj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2819400"/>
            <a:ext cx="4648200" cy="3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// The food of this boa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Animal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boa and feeds it right away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that this boa makes.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"(("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"))"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2324100"/>
            <a:ext cx="3105150" cy="1407260"/>
          </a:xfrm>
          <a:prstGeom prst="rect">
            <a:avLst/>
          </a:prstGeom>
        </p:spPr>
      </p:pic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5219700" y="3952875"/>
            <a:ext cx="3124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Boa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Boa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b2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b2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22" name="Rectangle 3"/>
          <p:cNvSpPr>
            <a:spLocks noChangeArrowheads="1"/>
          </p:cNvSpPr>
          <p:nvPr/>
        </p:nvSpPr>
        <p:spPr bwMode="auto">
          <a:xfrm>
            <a:off x="6972300" y="5705475"/>
            <a:ext cx="17526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0" bIns="262800" anchor="t" anchorCtr="0"/>
          <a:lstStyle/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((squeak))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13A2ED-86FD-3D4B-B368-D4276AA237C8}"/>
              </a:ext>
            </a:extLst>
          </p:cNvPr>
          <p:cNvGrpSpPr/>
          <p:nvPr/>
        </p:nvGrpSpPr>
        <p:grpSpPr>
          <a:xfrm>
            <a:off x="2667001" y="857134"/>
            <a:ext cx="6248399" cy="1245451"/>
            <a:chOff x="2609852" y="811949"/>
            <a:chExt cx="6248399" cy="1245451"/>
          </a:xfrm>
        </p:grpSpPr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27C7F322-8466-EC4C-9256-B28F72D1CC4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9852" y="2057400"/>
              <a:ext cx="2438399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8F1376BF-C906-5045-8A4C-9DE9906542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266" y="811949"/>
              <a:ext cx="3599985" cy="1114425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t" anchorCtr="0"/>
            <a:lstStyle/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The interface designer made the type of the return value of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eats()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 intentionally “wide” </a:t>
              </a:r>
            </a:p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That’s because different animals eat many different things, including animals.</a:t>
              </a:r>
            </a:p>
          </p:txBody>
        </p:sp>
        <p:cxnSp>
          <p:nvCxnSpPr>
            <p:cNvPr id="15" name="AutoShape 8">
              <a:extLst>
                <a:ext uri="{FF2B5EF4-FFF2-40B4-BE49-F238E27FC236}">
                  <a16:creationId xmlns:a16="http://schemas.microsoft.com/office/drawing/2014/main" id="{60417B40-354C-1644-99AA-7F1DC0B0624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48251" y="1400175"/>
              <a:ext cx="210015" cy="657225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34185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Boa</a:t>
            </a:r>
            <a:endParaRPr lang="en-US" dirty="0">
              <a:cs typeface="+mj-cs"/>
            </a:endParaRP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28600" y="2819400"/>
            <a:ext cx="4648200" cy="3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// The food of this boa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Animal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boa and feeds it right away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that this boa makes.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"(("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"))"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19700" y="3952875"/>
            <a:ext cx="3124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Boa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Boa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b2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b1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b2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0" y="2324100"/>
            <a:ext cx="3105150" cy="1407260"/>
          </a:xfrm>
          <a:prstGeom prst="rect">
            <a:avLst/>
          </a:prstGeom>
        </p:spPr>
      </p:pic>
      <p:sp>
        <p:nvSpPr>
          <p:cNvPr id="19" name="Rectangle 3"/>
          <p:cNvSpPr>
            <a:spLocks noChangeArrowheads="1"/>
          </p:cNvSpPr>
          <p:nvPr/>
        </p:nvSpPr>
        <p:spPr bwMode="auto">
          <a:xfrm>
            <a:off x="6972300" y="5705475"/>
            <a:ext cx="1752600" cy="914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0" bIns="262800" anchor="t" anchorCtr="0"/>
          <a:lstStyle/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((squeak))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((((squeak))))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7BCC1C-B94E-9647-B6E1-C07BD8897538}"/>
              </a:ext>
            </a:extLst>
          </p:cNvPr>
          <p:cNvGrpSpPr/>
          <p:nvPr/>
        </p:nvGrpSpPr>
        <p:grpSpPr>
          <a:xfrm>
            <a:off x="2667001" y="857134"/>
            <a:ext cx="6248399" cy="1245451"/>
            <a:chOff x="2609852" y="811949"/>
            <a:chExt cx="6248399" cy="1245451"/>
          </a:xfrm>
        </p:grpSpPr>
        <p:cxnSp>
          <p:nvCxnSpPr>
            <p:cNvPr id="13" name="AutoShape 8">
              <a:extLst>
                <a:ext uri="{FF2B5EF4-FFF2-40B4-BE49-F238E27FC236}">
                  <a16:creationId xmlns:a16="http://schemas.microsoft.com/office/drawing/2014/main" id="{E293666A-6C42-8144-9281-A1495633F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609852" y="2057400"/>
              <a:ext cx="2438399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76E28F57-0B2A-F041-8719-098B9E445E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8266" y="811949"/>
              <a:ext cx="3599985" cy="1114425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t" anchorCtr="0"/>
            <a:lstStyle/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The interface designer made the type of the return value of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eats()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 intentionally “wide” </a:t>
              </a:r>
            </a:p>
            <a:p>
              <a:pPr marL="184150" indent="-184150" algn="l">
                <a:spcBef>
                  <a:spcPts val="300"/>
                </a:spcBef>
                <a:buClr>
                  <a:srgbClr val="006600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sz="1400" b="0" dirty="0">
                  <a:latin typeface="Times New Roman" charset="0"/>
                  <a:ea typeface="ＭＳ Ｐゴシック" charset="-128"/>
                </a:rPr>
                <a:t>That’s because different animals eat many different things, including animals.</a:t>
              </a:r>
            </a:p>
          </p:txBody>
        </p:sp>
        <p:cxnSp>
          <p:nvCxnSpPr>
            <p:cNvPr id="15" name="AutoShape 8">
              <a:extLst>
                <a:ext uri="{FF2B5EF4-FFF2-40B4-BE49-F238E27FC236}">
                  <a16:creationId xmlns:a16="http://schemas.microsoft.com/office/drawing/2014/main" id="{3ADB93F5-3DCF-9D4C-94BC-6BC68CE52D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048251" y="1400175"/>
              <a:ext cx="210015" cy="657225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53081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Interfaces: </a:t>
            </a:r>
            <a:r>
              <a:rPr lang="en-US" sz="1800" dirty="0">
                <a:cs typeface="+mj-cs"/>
              </a:rPr>
              <a:t>Recap</a:t>
            </a:r>
            <a:endParaRPr lang="en-US" dirty="0">
              <a:cs typeface="+mj-cs"/>
            </a:endParaRP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0EBB3A36-0799-ED4B-8B19-8AF5C654FC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4079" y="838200"/>
            <a:ext cx="38100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An interface: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Defines a </a:t>
            </a:r>
            <a:r>
              <a:rPr lang="en-US" sz="1600" b="0" i="1" dirty="0">
                <a:latin typeface="Times New Roman"/>
                <a:cs typeface="Times New Roman"/>
              </a:rPr>
              <a:t>minimal behavior</a:t>
            </a:r>
            <a:r>
              <a:rPr lang="en-US" sz="1600" b="0" dirty="0">
                <a:latin typeface="Times New Roman"/>
                <a:cs typeface="Times New Roman"/>
              </a:rPr>
              <a:t> that each instance of the type must have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The behavior is specified using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dirty="0">
                <a:latin typeface="Times New Roman"/>
                <a:cs typeface="Times New Roman"/>
              </a:rPr>
              <a:t>public </a:t>
            </a:r>
            <a:r>
              <a:rPr lang="en-US" sz="1600" b="0" i="1" dirty="0">
                <a:latin typeface="Times New Roman"/>
                <a:cs typeface="Times New Roman"/>
              </a:rPr>
              <a:t>abstract methods</a:t>
            </a:r>
            <a:endParaRPr lang="en-US" sz="1600" b="0" dirty="0">
              <a:latin typeface="Times New Roman"/>
              <a:cs typeface="Times New Roman"/>
            </a:endParaRP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Has a regular API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Compiled just like a class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BUT: An interface cannot be instantiated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dirty="0">
                <a:latin typeface="Times New Roman"/>
                <a:cs typeface="Times New Roman"/>
              </a:rPr>
              <a:t>(no fields, constructors, no </a:t>
            </a:r>
            <a:r>
              <a:rPr lang="en-US" sz="1200" b="0" dirty="0">
                <a:latin typeface="Consolas"/>
                <a:cs typeface="Consolas"/>
              </a:rPr>
              <a:t>new Animal</a:t>
            </a:r>
            <a:r>
              <a:rPr lang="en-US" sz="1600" b="0" dirty="0"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919112F1-E76D-5F44-82FA-D9892788B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A5EFEEEA-0CC4-6B41-B22D-0FB57A092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819400"/>
            <a:ext cx="4648200" cy="3810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D9072"/>
                </a:solidFill>
                <a:latin typeface="Consolas"/>
                <a:ea typeface="Consolas"/>
                <a:cs typeface="Consolas"/>
              </a:rPr>
              <a:t>// The food of this boa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Animal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boa and feeds it right away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Boa(Animal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that this boa makes.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"(("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"))"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boa.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2EB17C5-5E24-0E42-B65B-D596F3D9CD30}"/>
              </a:ext>
            </a:extLst>
          </p:cNvPr>
          <p:cNvGrpSpPr/>
          <p:nvPr/>
        </p:nvGrpSpPr>
        <p:grpSpPr>
          <a:xfrm>
            <a:off x="304800" y="990600"/>
            <a:ext cx="4038600" cy="5410200"/>
            <a:chOff x="304800" y="990600"/>
            <a:chExt cx="4038600" cy="5410200"/>
          </a:xfrm>
        </p:grpSpPr>
        <p:sp>
          <p:nvSpPr>
            <p:cNvPr id="41" name="Rectangle 16">
              <a:extLst>
                <a:ext uri="{FF2B5EF4-FFF2-40B4-BE49-F238E27FC236}">
                  <a16:creationId xmlns:a16="http://schemas.microsoft.com/office/drawing/2014/main" id="{EEDF20C3-3230-9C41-A6B5-6564492B94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" y="990600"/>
              <a:ext cx="25146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42" name="Rectangle 17">
              <a:extLst>
                <a:ext uri="{FF2B5EF4-FFF2-40B4-BE49-F238E27FC236}">
                  <a16:creationId xmlns:a16="http://schemas.microsoft.com/office/drawing/2014/main" id="{8E48711C-C9DF-AC45-89B3-046081401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" y="3124200"/>
              <a:ext cx="3429000" cy="3048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79C3DD-8B16-6146-A49A-3189F93530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" y="4876800"/>
              <a:ext cx="3733800" cy="1524000"/>
            </a:xfrm>
            <a:prstGeom prst="rect">
              <a:avLst/>
            </a:prstGeom>
            <a:noFill/>
            <a:ln w="1905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algn="l"/>
              <a:endParaRPr lang="en-US" sz="1200" b="0" dirty="0">
                <a:latin typeface="Comic Sans MS" charset="0"/>
              </a:endParaRPr>
            </a:p>
          </p:txBody>
        </p:sp>
      </p:grpSp>
      <p:sp>
        <p:nvSpPr>
          <p:cNvPr id="11" name="Rectangle 6">
            <a:extLst>
              <a:ext uri="{FF2B5EF4-FFF2-40B4-BE49-F238E27FC236}">
                <a16:creationId xmlns:a16="http://schemas.microsoft.com/office/drawing/2014/main" id="{7C046278-1A95-6C41-9E24-54DC0861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4079" y="4572000"/>
            <a:ext cx="3520242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0" bIns="46038"/>
          <a:lstStyle/>
          <a:p>
            <a:pPr marL="342900" indent="-342900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Classes that implement the interface: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Are regular classes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Must implement every method listed in the interface</a:t>
            </a:r>
          </a:p>
          <a:p>
            <a:pPr marL="182563" indent="-182563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(or get a compilation error)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Normally define additional methods.</a:t>
            </a:r>
          </a:p>
        </p:txBody>
      </p:sp>
    </p:spTree>
    <p:extLst>
      <p:ext uri="{BB962C8B-B14F-4D97-AF65-F5344CB8AC3E}">
        <p14:creationId xmlns:p14="http://schemas.microsoft.com/office/powerpoint/2010/main" val="46172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Lecture plan</a:t>
            </a:r>
          </a:p>
        </p:txBody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066800"/>
            <a:ext cx="5486400" cy="3505200"/>
          </a:xfrm>
        </p:spPr>
        <p:txBody>
          <a:bodyPr/>
          <a:lstStyle/>
          <a:p>
            <a:pPr marL="0" indent="0">
              <a:spcBef>
                <a:spcPts val="3000"/>
              </a:spcBef>
              <a:buClrTx/>
              <a:buNone/>
              <a:defRPr/>
            </a:pPr>
            <a:r>
              <a:rPr lang="en-US" sz="2000" u="sng" kern="1200" dirty="0">
                <a:latin typeface="Times New Roman"/>
                <a:cs typeface="Times New Roman"/>
              </a:rPr>
              <a:t>Using interfaces for: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Type hierarchy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Polymorphism </a:t>
            </a:r>
            <a:r>
              <a:rPr lang="en-US" kern="1200" dirty="0">
                <a:latin typeface="Times New Roman"/>
                <a:cs typeface="Times New Roman"/>
              </a:rPr>
              <a:t>(managing objects heterogeneously)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Standardization </a:t>
            </a:r>
            <a:r>
              <a:rPr lang="en-US" kern="1200" dirty="0">
                <a:latin typeface="Times New Roman"/>
                <a:cs typeface="Times New Roman"/>
              </a:rPr>
              <a:t>(building and using classes consistently)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Multiple inheritance</a:t>
            </a: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90600" y="2209800"/>
            <a:ext cx="6096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900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Inheritance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838200" y="990600"/>
            <a:ext cx="77724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8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b="0" u="sng" dirty="0">
                <a:latin typeface="Times New Roman"/>
                <a:cs typeface="Times New Roman"/>
              </a:rPr>
              <a:t>Background</a:t>
            </a:r>
          </a:p>
          <a:p>
            <a:pPr marL="179388" indent="-1793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Inheritance is a major feature of object-oriented programming</a:t>
            </a:r>
          </a:p>
          <a:p>
            <a:pPr marL="179388" indent="-1793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Lectures 12-1, 12-2 provide an introduction to inheritance</a:t>
            </a:r>
          </a:p>
          <a:p>
            <a:pPr marL="179388" indent="-1793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Focusing on main concepts and techniques. 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0BB321-8800-2C43-B7BF-D05EF9B735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276600"/>
            <a:ext cx="7696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0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Two forms of inheritance</a:t>
            </a:r>
            <a:endParaRPr lang="en-US" sz="1800" b="0" dirty="0">
              <a:latin typeface="Times New Roman"/>
              <a:cs typeface="Times New Roman"/>
            </a:endParaRPr>
          </a:p>
          <a:p>
            <a:pPr marL="179388" indent="-179388" algn="l"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Class inheritance </a:t>
            </a:r>
            <a:r>
              <a:rPr lang="he-IL" sz="1800" b="0" dirty="0">
                <a:latin typeface="Times New Roman"/>
                <a:cs typeface="Times New Roman"/>
              </a:rPr>
              <a:t>      </a:t>
            </a:r>
            <a:r>
              <a:rPr lang="en-US" sz="1800" b="0" dirty="0">
                <a:latin typeface="Times New Roman"/>
                <a:cs typeface="Times New Roman"/>
              </a:rPr>
              <a:t>  </a:t>
            </a:r>
            <a:r>
              <a:rPr lang="en-US" sz="1600" b="0" dirty="0">
                <a:latin typeface="Times New Roman"/>
                <a:cs typeface="Times New Roman"/>
              </a:rPr>
              <a:t>(lecture 12-1)</a:t>
            </a:r>
            <a:r>
              <a:rPr lang="he-IL" sz="1800" b="0" dirty="0">
                <a:latin typeface="Times New Roman"/>
                <a:cs typeface="Times New Roman"/>
              </a:rPr>
              <a:t>        </a:t>
            </a:r>
            <a:endParaRPr lang="en-US" sz="1800" b="0" dirty="0">
              <a:latin typeface="Times New Roman"/>
              <a:cs typeface="Times New Roman"/>
            </a:endParaRPr>
          </a:p>
          <a:p>
            <a:pPr marL="179388" indent="-179388" algn="l">
              <a:spcBef>
                <a:spcPct val="1000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Interface inheritance   </a:t>
            </a:r>
            <a:r>
              <a:rPr lang="en-US" sz="1600" b="0" dirty="0">
                <a:latin typeface="Times New Roman"/>
                <a:cs typeface="Times New Roman"/>
              </a:rPr>
              <a:t>(lecture 12-2)</a:t>
            </a:r>
            <a:endParaRPr lang="en-US" sz="1800" b="0" dirty="0">
              <a:latin typeface="Times New Roman"/>
              <a:cs typeface="Times New Roman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17B4C51C-5C47-654D-AC37-1058B4F2FF8A}"/>
              </a:ext>
            </a:extLst>
          </p:cNvPr>
          <p:cNvSpPr/>
          <p:nvPr/>
        </p:nvSpPr>
        <p:spPr bwMode="auto">
          <a:xfrm>
            <a:off x="457200" y="4381500"/>
            <a:ext cx="6096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249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Polymorphism</a:t>
            </a:r>
            <a:endParaRPr lang="en-US" sz="1800" dirty="0">
              <a:cs typeface="+mj-cs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81000" y="838200"/>
            <a:ext cx="4876800" cy="3352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rgbClr val="008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some class: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45E5369-E227-FD4B-A8DA-AB1683BC5C4F}"/>
              </a:ext>
            </a:extLst>
          </p:cNvPr>
          <p:cNvGrpSpPr/>
          <p:nvPr/>
        </p:nvGrpSpPr>
        <p:grpSpPr>
          <a:xfrm>
            <a:off x="5982178" y="1436621"/>
            <a:ext cx="3161822" cy="1992379"/>
            <a:chOff x="5740879" y="4009113"/>
            <a:chExt cx="3161822" cy="1992379"/>
          </a:xfrm>
        </p:grpSpPr>
        <p:sp>
          <p:nvSpPr>
            <p:cNvPr id="53" name="Rectangle 28">
              <a:extLst>
                <a:ext uri="{FF2B5EF4-FFF2-40B4-BE49-F238E27FC236}">
                  <a16:creationId xmlns:a16="http://schemas.microsoft.com/office/drawing/2014/main" id="{3702ED27-6AA5-7547-AF84-26B4D4645E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54" y="4021495"/>
              <a:ext cx="803275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Animal</a:t>
              </a:r>
            </a:p>
          </p:txBody>
        </p:sp>
        <p:sp>
          <p:nvSpPr>
            <p:cNvPr id="54" name="Line 32">
              <a:extLst>
                <a:ext uri="{FF2B5EF4-FFF2-40B4-BE49-F238E27FC236}">
                  <a16:creationId xmlns:a16="http://schemas.microsoft.com/office/drawing/2014/main" id="{03AF12E4-822C-B24B-A416-A7C8ADFACA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4445144"/>
              <a:ext cx="357339" cy="349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55" name="Rectangle 37">
              <a:extLst>
                <a:ext uri="{FF2B5EF4-FFF2-40B4-BE49-F238E27FC236}">
                  <a16:creationId xmlns:a16="http://schemas.microsoft.com/office/drawing/2014/main" id="{373F435D-296A-3647-84E7-A4FA35860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56" name="Rectangle 42">
              <a:extLst>
                <a:ext uri="{FF2B5EF4-FFF2-40B4-BE49-F238E27FC236}">
                  <a16:creationId xmlns:a16="http://schemas.microsoft.com/office/drawing/2014/main" id="{8A84EC4D-CF24-1449-A0F9-D53A57ED1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626" y="4901298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ED8ABA1-5605-BC40-98F2-0A78ADBD6E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650176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pua</a:t>
              </a:r>
            </a:p>
          </p:txBody>
        </p:sp>
        <p:sp>
          <p:nvSpPr>
            <p:cNvPr id="58" name="Line 32">
              <a:extLst>
                <a:ext uri="{FF2B5EF4-FFF2-40B4-BE49-F238E27FC236}">
                  <a16:creationId xmlns:a16="http://schemas.microsoft.com/office/drawing/2014/main" id="{8A832B23-41D0-9343-A32B-4DC6A758612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7601" y="5303830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59" name="Rectangle 37">
              <a:extLst>
                <a:ext uri="{FF2B5EF4-FFF2-40B4-BE49-F238E27FC236}">
                  <a16:creationId xmlns:a16="http://schemas.microsoft.com/office/drawing/2014/main" id="{525FFD85-77C0-C642-8560-42E2B1507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1" y="5631126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objects</a:t>
              </a:r>
            </a:p>
          </p:txBody>
        </p:sp>
        <p:sp>
          <p:nvSpPr>
            <p:cNvPr id="60" name="Rectangle 42">
              <a:extLst>
                <a:ext uri="{FF2B5EF4-FFF2-40B4-BE49-F238E27FC236}">
                  <a16:creationId xmlns:a16="http://schemas.microsoft.com/office/drawing/2014/main" id="{A0538D9D-F0D5-2143-9D03-477A35EE0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84307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Cow</a:t>
              </a:r>
            </a:p>
          </p:txBody>
        </p:sp>
        <p:sp>
          <p:nvSpPr>
            <p:cNvPr id="61" name="Line 32">
              <a:extLst>
                <a:ext uri="{FF2B5EF4-FFF2-40B4-BE49-F238E27FC236}">
                  <a16:creationId xmlns:a16="http://schemas.microsoft.com/office/drawing/2014/main" id="{B164B71C-77CF-C74D-B0F1-F7FFE2CEEE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10393" y="4445145"/>
              <a:ext cx="357339" cy="343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62" name="Rectangle 37">
              <a:extLst>
                <a:ext uri="{FF2B5EF4-FFF2-40B4-BE49-F238E27FC236}">
                  <a16:creationId xmlns:a16="http://schemas.microsoft.com/office/drawing/2014/main" id="{0E2F29E1-BA05-2D48-A1F1-AB0E5A290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interface</a:t>
              </a: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D2B19894-B5F7-AB40-B4F4-A12A72D58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5671292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puff</a:t>
              </a:r>
            </a:p>
          </p:txBody>
        </p:sp>
        <p:sp>
          <p:nvSpPr>
            <p:cNvPr id="64" name="Line 32">
              <a:extLst>
                <a:ext uri="{FF2B5EF4-FFF2-40B4-BE49-F238E27FC236}">
                  <a16:creationId xmlns:a16="http://schemas.microsoft.com/office/drawing/2014/main" id="{3B346836-BE79-174A-B24F-00CC6F627E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5324946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65" name="Rectangle 37">
              <a:extLst>
                <a:ext uri="{FF2B5EF4-FFF2-40B4-BE49-F238E27FC236}">
                  <a16:creationId xmlns:a16="http://schemas.microsoft.com/office/drawing/2014/main" id="{35986A9E-12F1-A74D-9663-BE951F1B7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879" y="5322042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348AA81D-7695-AE41-8BE6-0A12CE2B2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classes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Polymorphism</a:t>
            </a:r>
            <a:endParaRPr lang="en-US" sz="1800" dirty="0">
              <a:cs typeface="+mj-cs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81000" y="838200"/>
            <a:ext cx="4876800" cy="3352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some class: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some animals and plays their sounds.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Cow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Cow(500);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Dog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      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      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makeSoundTwice(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makeSoundTwice(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r>
              <a:rPr lang="en-US" sz="1200" b="0" dirty="0">
                <a:latin typeface="Lucida Console" charset="0"/>
                <a:cs typeface="+mn-cs"/>
              </a:rPr>
              <a:t> </a:t>
            </a:r>
          </a:p>
          <a:p>
            <a:pPr algn="l">
              <a:spcBef>
                <a:spcPts val="600"/>
              </a:spcBef>
              <a:defRPr/>
            </a:pPr>
            <a:endParaRPr lang="en-US" sz="1200" b="0" dirty="0">
              <a:solidFill>
                <a:srgbClr val="931968"/>
              </a:solidFill>
              <a:latin typeface="Consolas"/>
              <a:ea typeface="Consolas"/>
              <a:cs typeface="Consola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BF27C9-5F2D-7444-826E-72C57EB87B38}"/>
              </a:ext>
            </a:extLst>
          </p:cNvPr>
          <p:cNvGrpSpPr/>
          <p:nvPr/>
        </p:nvGrpSpPr>
        <p:grpSpPr>
          <a:xfrm>
            <a:off x="5982178" y="1436621"/>
            <a:ext cx="3161822" cy="1992379"/>
            <a:chOff x="5740879" y="4009113"/>
            <a:chExt cx="3161822" cy="1992379"/>
          </a:xfrm>
        </p:grpSpPr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5A969F84-593F-6449-B9BB-C1D195702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54" y="4021495"/>
              <a:ext cx="803275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Animal</a:t>
              </a:r>
            </a:p>
          </p:txBody>
        </p:sp>
        <p:sp>
          <p:nvSpPr>
            <p:cNvPr id="31" name="Line 32">
              <a:extLst>
                <a:ext uri="{FF2B5EF4-FFF2-40B4-BE49-F238E27FC236}">
                  <a16:creationId xmlns:a16="http://schemas.microsoft.com/office/drawing/2014/main" id="{9F64F391-2FC3-0941-88F7-84A8CDD8B4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4445144"/>
              <a:ext cx="357339" cy="349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32" name="Rectangle 37">
              <a:extLst>
                <a:ext uri="{FF2B5EF4-FFF2-40B4-BE49-F238E27FC236}">
                  <a16:creationId xmlns:a16="http://schemas.microsoft.com/office/drawing/2014/main" id="{153B64E7-D08A-0149-ABBC-52310BFCA2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36" name="Rectangle 42">
              <a:extLst>
                <a:ext uri="{FF2B5EF4-FFF2-40B4-BE49-F238E27FC236}">
                  <a16:creationId xmlns:a16="http://schemas.microsoft.com/office/drawing/2014/main" id="{16AC2C15-D9FF-AA45-BC9D-614564181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626" y="4901298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8505FD1-457B-6E48-8694-7FEF17990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650176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pua</a:t>
              </a:r>
            </a:p>
          </p:txBody>
        </p:sp>
        <p:sp>
          <p:nvSpPr>
            <p:cNvPr id="39" name="Line 32">
              <a:extLst>
                <a:ext uri="{FF2B5EF4-FFF2-40B4-BE49-F238E27FC236}">
                  <a16:creationId xmlns:a16="http://schemas.microsoft.com/office/drawing/2014/main" id="{31776019-AEB6-E840-8CFC-141AB0B44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7601" y="5303830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0" name="Rectangle 37">
              <a:extLst>
                <a:ext uri="{FF2B5EF4-FFF2-40B4-BE49-F238E27FC236}">
                  <a16:creationId xmlns:a16="http://schemas.microsoft.com/office/drawing/2014/main" id="{AFEC019F-6690-D54E-8394-C6C7723CF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1" y="5631126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objects</a:t>
              </a:r>
            </a:p>
          </p:txBody>
        </p: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C5590C27-9440-A849-B663-F9FFCE84E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84307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Cow</a:t>
              </a:r>
            </a:p>
          </p:txBody>
        </p:sp>
        <p:sp>
          <p:nvSpPr>
            <p:cNvPr id="42" name="Line 32">
              <a:extLst>
                <a:ext uri="{FF2B5EF4-FFF2-40B4-BE49-F238E27FC236}">
                  <a16:creationId xmlns:a16="http://schemas.microsoft.com/office/drawing/2014/main" id="{743A84D4-56A7-3D47-8A05-4936E7267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10393" y="4445145"/>
              <a:ext cx="357339" cy="343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3" name="Rectangle 37">
              <a:extLst>
                <a:ext uri="{FF2B5EF4-FFF2-40B4-BE49-F238E27FC236}">
                  <a16:creationId xmlns:a16="http://schemas.microsoft.com/office/drawing/2014/main" id="{81909151-CFAD-4B42-AF93-85D23D96A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interface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72E5511-562B-524C-91F3-5A38779EBC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5671292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puff</a:t>
              </a:r>
            </a:p>
          </p:txBody>
        </p:sp>
        <p:sp>
          <p:nvSpPr>
            <p:cNvPr id="45" name="Line 32">
              <a:extLst>
                <a:ext uri="{FF2B5EF4-FFF2-40B4-BE49-F238E27FC236}">
                  <a16:creationId xmlns:a16="http://schemas.microsoft.com/office/drawing/2014/main" id="{E163F65F-2686-D547-AA82-6AEAD04B58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5324946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6" name="Rectangle 37">
              <a:extLst>
                <a:ext uri="{FF2B5EF4-FFF2-40B4-BE49-F238E27FC236}">
                  <a16:creationId xmlns:a16="http://schemas.microsoft.com/office/drawing/2014/main" id="{86CB8256-05E5-5F4F-9B1A-51A8675B2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879" y="5322042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37D99B55-2497-6044-9BC8-925C4D0BCD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classes</a:t>
              </a:r>
            </a:p>
          </p:txBody>
        </p:sp>
      </p:grpSp>
      <p:sp>
        <p:nvSpPr>
          <p:cNvPr id="48" name="Rectangle 3">
            <a:extLst>
              <a:ext uri="{FF2B5EF4-FFF2-40B4-BE49-F238E27FC236}">
                <a16:creationId xmlns:a16="http://schemas.microsoft.com/office/drawing/2014/main" id="{6F457D31-A8AC-8C46-9E31-55D8308D70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0" y="1752600"/>
            <a:ext cx="11430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6400" rIns="0" bIns="0"/>
          <a:lstStyle/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moo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woof</a:t>
            </a:r>
          </a:p>
        </p:txBody>
      </p:sp>
    </p:spTree>
    <p:extLst>
      <p:ext uri="{BB962C8B-B14F-4D97-AF65-F5344CB8AC3E}">
        <p14:creationId xmlns:p14="http://schemas.microsoft.com/office/powerpoint/2010/main" val="308528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095" name="Rectangle 23"/>
          <p:cNvSpPr>
            <a:spLocks noGrp="1" noChangeArrowheads="1"/>
          </p:cNvSpPr>
          <p:nvPr>
            <p:ph type="body" idx="1"/>
          </p:nvPr>
        </p:nvSpPr>
        <p:spPr>
          <a:xfrm>
            <a:off x="356937" y="4350420"/>
            <a:ext cx="8458200" cy="2202779"/>
          </a:xfrm>
        </p:spPr>
        <p:txBody>
          <a:bodyPr/>
          <a:lstStyle/>
          <a:p>
            <a:pPr marL="0" indent="0">
              <a:spcBef>
                <a:spcPts val="600"/>
              </a:spcBef>
              <a:buSzPct val="90000"/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Polymorphic processing</a:t>
            </a:r>
            <a:endParaRPr lang="en-US" dirty="0">
              <a:latin typeface="Times New Roman"/>
              <a:cs typeface="Times New Roman"/>
            </a:endParaRPr>
          </a:p>
          <a:p>
            <a:pPr marL="179388" indent="-179388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“Polymorphic method”: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Takes an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Animal</a:t>
            </a:r>
            <a:r>
              <a:rPr lang="en-US" dirty="0">
                <a:latin typeface="Times New Roman"/>
                <a:cs typeface="Times New Roman"/>
              </a:rPr>
              <a:t> object as a parameter (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Animal</a:t>
            </a:r>
            <a:r>
              <a:rPr lang="en-US" dirty="0">
                <a:latin typeface="Times New Roman"/>
                <a:cs typeface="Times New Roman"/>
              </a:rPr>
              <a:t> is an interface)</a:t>
            </a:r>
          </a:p>
          <a:p>
            <a:pPr marL="179388" indent="-179388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Thus, we can call this method on any object of type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Animal</a:t>
            </a:r>
          </a:p>
          <a:p>
            <a:pPr marL="179388" indent="-179388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</a:rPr>
              <a:t>Notice: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During compile time, when we call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sound()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we’re not sure which method we’re calling</a:t>
            </a:r>
          </a:p>
        </p:txBody>
      </p:sp>
      <p:sp>
        <p:nvSpPr>
          <p:cNvPr id="10245" name="Rectangle 2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Polymorphism</a:t>
            </a:r>
            <a:endParaRPr lang="en-US" sz="1800" dirty="0">
              <a:cs typeface="+mj-cs"/>
            </a:endParaRPr>
          </a:p>
        </p:txBody>
      </p:sp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381000" y="838200"/>
            <a:ext cx="4876800" cy="3352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some class: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some animals and plays their sounds.</a:t>
            </a:r>
            <a:endParaRPr lang="en-US" sz="12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Cow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Cow(500);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Dog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      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      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makeSoundTwice(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makeSoundTwice(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puff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r>
              <a:rPr lang="en-US" sz="1200" b="0" dirty="0">
                <a:latin typeface="Lucida Console" charset="0"/>
                <a:cs typeface="+mn-cs"/>
              </a:rPr>
              <a:t> </a:t>
            </a:r>
          </a:p>
          <a:p>
            <a:pPr algn="l">
              <a:spcBef>
                <a:spcPts val="600"/>
              </a:spcBef>
              <a:defRPr/>
            </a:pPr>
            <a:endParaRPr lang="en-US" sz="1200" b="0" dirty="0">
              <a:solidFill>
                <a:srgbClr val="931968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makeSoundTwice(Animal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r>
              <a:rPr lang="en-US" sz="1200" b="0" dirty="0">
                <a:latin typeface="Lucida Console" charset="0"/>
                <a:cs typeface="+mn-cs"/>
              </a:rPr>
              <a:t> </a:t>
            </a:r>
          </a:p>
        </p:txBody>
      </p:sp>
      <p:sp>
        <p:nvSpPr>
          <p:cNvPr id="25" name="Rectangle 3"/>
          <p:cNvSpPr>
            <a:spLocks noChangeArrowheads="1"/>
          </p:cNvSpPr>
          <p:nvPr/>
        </p:nvSpPr>
        <p:spPr bwMode="auto">
          <a:xfrm>
            <a:off x="4648200" y="1752600"/>
            <a:ext cx="1143000" cy="1066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86400" rIns="0" bIns="0"/>
          <a:lstStyle/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moo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woof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moo moo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woof woof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9E10A7C-E105-A446-A609-38AE87FF90AE}"/>
              </a:ext>
            </a:extLst>
          </p:cNvPr>
          <p:cNvGrpSpPr/>
          <p:nvPr/>
        </p:nvGrpSpPr>
        <p:grpSpPr>
          <a:xfrm>
            <a:off x="5982178" y="1436621"/>
            <a:ext cx="3161822" cy="1992379"/>
            <a:chOff x="5740879" y="4009113"/>
            <a:chExt cx="3161822" cy="1992379"/>
          </a:xfrm>
        </p:grpSpPr>
        <p:sp>
          <p:nvSpPr>
            <p:cNvPr id="28" name="Rectangle 28">
              <a:extLst>
                <a:ext uri="{FF2B5EF4-FFF2-40B4-BE49-F238E27FC236}">
                  <a16:creationId xmlns:a16="http://schemas.microsoft.com/office/drawing/2014/main" id="{98293D5F-7319-6D41-BB6D-9E75B50B8C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54" y="4021495"/>
              <a:ext cx="803275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Animal</a:t>
              </a:r>
            </a:p>
          </p:txBody>
        </p:sp>
        <p:sp>
          <p:nvSpPr>
            <p:cNvPr id="33" name="Line 32">
              <a:extLst>
                <a:ext uri="{FF2B5EF4-FFF2-40B4-BE49-F238E27FC236}">
                  <a16:creationId xmlns:a16="http://schemas.microsoft.com/office/drawing/2014/main" id="{1407DCCA-3E2A-E846-8E07-861FE2479F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4445144"/>
              <a:ext cx="357339" cy="349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5B502F8B-31E3-924C-BA72-627ABE324B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35" name="Rectangle 42">
              <a:extLst>
                <a:ext uri="{FF2B5EF4-FFF2-40B4-BE49-F238E27FC236}">
                  <a16:creationId xmlns:a16="http://schemas.microsoft.com/office/drawing/2014/main" id="{ECD60917-B834-0441-AD7A-D41CC30E4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626" y="4901298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56CCBD3-9A47-4F46-9D1F-B3D0838F3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5650176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pua</a:t>
              </a:r>
            </a:p>
          </p:txBody>
        </p:sp>
        <p:sp>
          <p:nvSpPr>
            <p:cNvPr id="40" name="Line 32">
              <a:extLst>
                <a:ext uri="{FF2B5EF4-FFF2-40B4-BE49-F238E27FC236}">
                  <a16:creationId xmlns:a16="http://schemas.microsoft.com/office/drawing/2014/main" id="{D91A25A2-9945-A041-BDB7-E73B717AE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67601" y="5303830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1" name="Rectangle 37">
              <a:extLst>
                <a:ext uri="{FF2B5EF4-FFF2-40B4-BE49-F238E27FC236}">
                  <a16:creationId xmlns:a16="http://schemas.microsoft.com/office/drawing/2014/main" id="{A75C9C9D-53EC-1242-A244-6256CE532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31101" y="5631126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objects</a:t>
              </a:r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9DABA9E-418A-7545-9318-EB680A119E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84307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Cow</a:t>
              </a:r>
            </a:p>
          </p:txBody>
        </p:sp>
        <p:sp>
          <p:nvSpPr>
            <p:cNvPr id="43" name="Line 32">
              <a:extLst>
                <a:ext uri="{FF2B5EF4-FFF2-40B4-BE49-F238E27FC236}">
                  <a16:creationId xmlns:a16="http://schemas.microsoft.com/office/drawing/2014/main" id="{DAF473CF-F292-DE41-AFCE-B3A1822EE5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10393" y="4445145"/>
              <a:ext cx="357339" cy="343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4" name="Rectangle 37">
              <a:extLst>
                <a:ext uri="{FF2B5EF4-FFF2-40B4-BE49-F238E27FC236}">
                  <a16:creationId xmlns:a16="http://schemas.microsoft.com/office/drawing/2014/main" id="{8A9CE9FD-B378-3641-9FC5-7D36B9447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interface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D2B1577-3266-EA46-95E2-5AB5FE6F8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5671292"/>
              <a:ext cx="914400" cy="330200"/>
            </a:xfrm>
            <a:prstGeom prst="ellipse">
              <a:avLst/>
            </a:prstGeom>
            <a:noFill/>
            <a:ln w="9525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puff</a:t>
              </a:r>
            </a:p>
          </p:txBody>
        </p:sp>
        <p:sp>
          <p:nvSpPr>
            <p:cNvPr id="46" name="Line 32">
              <a:extLst>
                <a:ext uri="{FF2B5EF4-FFF2-40B4-BE49-F238E27FC236}">
                  <a16:creationId xmlns:a16="http://schemas.microsoft.com/office/drawing/2014/main" id="{E4A1F859-8A1C-A24E-AB75-6633EA8C67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5324946"/>
              <a:ext cx="0" cy="3492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47" name="Rectangle 37">
              <a:extLst>
                <a:ext uri="{FF2B5EF4-FFF2-40B4-BE49-F238E27FC236}">
                  <a16:creationId xmlns:a16="http://schemas.microsoft.com/office/drawing/2014/main" id="{41AC18EB-5111-7F4C-8C8B-75F70A24C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0879" y="5322042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48" name="Rectangle 37">
              <a:extLst>
                <a:ext uri="{FF2B5EF4-FFF2-40B4-BE49-F238E27FC236}">
                  <a16:creationId xmlns:a16="http://schemas.microsoft.com/office/drawing/2014/main" id="{396DBCF7-255F-3247-86E6-D48F3B7FEA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classes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0C29C77-76A5-F840-9F2E-59E8FAE07C4A}"/>
              </a:ext>
            </a:extLst>
          </p:cNvPr>
          <p:cNvGrpSpPr/>
          <p:nvPr/>
        </p:nvGrpSpPr>
        <p:grpSpPr>
          <a:xfrm>
            <a:off x="2438400" y="2541872"/>
            <a:ext cx="1814912" cy="722028"/>
            <a:chOff x="2438400" y="2541872"/>
            <a:chExt cx="1814912" cy="722028"/>
          </a:xfrm>
        </p:grpSpPr>
        <p:sp>
          <p:nvSpPr>
            <p:cNvPr id="19" name="Rounded Rectangular Callout 18"/>
            <p:cNvSpPr>
              <a:spLocks noChangeArrowheads="1"/>
            </p:cNvSpPr>
            <p:nvPr/>
          </p:nvSpPr>
          <p:spPr bwMode="auto">
            <a:xfrm>
              <a:off x="3341294" y="2541872"/>
              <a:ext cx="912018" cy="497373"/>
            </a:xfrm>
            <a:prstGeom prst="wedgeRoundRectCallout">
              <a:avLst>
                <a:gd name="adj1" fmla="val -5626"/>
                <a:gd name="adj2" fmla="val 48227"/>
                <a:gd name="adj3" fmla="val 16667"/>
              </a:avLst>
            </a:prstGeom>
            <a:solidFill>
              <a:srgbClr val="FFF6DC"/>
            </a:solidFill>
            <a:ln>
              <a:noFill/>
            </a:ln>
            <a:effectLst/>
          </p:spPr>
          <p:txBody>
            <a:bodyPr tIns="46800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3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Times New Roman" charset="0"/>
                </a:rPr>
                <a:t>upcasting</a:t>
              </a:r>
            </a:p>
          </p:txBody>
        </p:sp>
        <p:cxnSp>
          <p:nvCxnSpPr>
            <p:cNvPr id="49" name="AutoShape 8">
              <a:extLst>
                <a:ext uri="{FF2B5EF4-FFF2-40B4-BE49-F238E27FC236}">
                  <a16:creationId xmlns:a16="http://schemas.microsoft.com/office/drawing/2014/main" id="{0AF4EFFA-BACA-EE4B-BC2B-4BAF9865DF0B}"/>
                </a:ext>
              </a:extLst>
            </p:cNvPr>
            <p:cNvCxnSpPr>
              <a:cxnSpLocks noChangeShapeType="1"/>
              <a:stCxn id="19" idx="1"/>
            </p:cNvCxnSpPr>
            <p:nvPr/>
          </p:nvCxnSpPr>
          <p:spPr bwMode="auto">
            <a:xfrm flipH="1">
              <a:off x="2438400" y="2790559"/>
              <a:ext cx="902894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8">
              <a:extLst>
                <a:ext uri="{FF2B5EF4-FFF2-40B4-BE49-F238E27FC236}">
                  <a16:creationId xmlns:a16="http://schemas.microsoft.com/office/drawing/2014/main" id="{B54655F8-3443-2446-8201-ACE8BFBECD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797303" y="3038195"/>
              <a:ext cx="0" cy="225705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286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0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  <p:sp>
        <p:nvSpPr>
          <p:cNvPr id="1303555" name="Rectangle 3"/>
          <p:cNvSpPr>
            <a:spLocks noChangeArrowheads="1"/>
          </p:cNvSpPr>
          <p:nvPr/>
        </p:nvSpPr>
        <p:spPr bwMode="auto">
          <a:xfrm>
            <a:off x="304800" y="762000"/>
            <a:ext cx="6705600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93600" rIns="0" bIns="0"/>
          <a:lstStyle/>
          <a:p>
            <a:pPr marL="342900" indent="-342900" algn="l">
              <a:lnSpc>
                <a:spcPts val="1740"/>
              </a:lnSpc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a heterogeneous array of Animal objects:</a:t>
            </a:r>
          </a:p>
        </p:txBody>
      </p:sp>
    </p:spTree>
    <p:extLst>
      <p:ext uri="{BB962C8B-B14F-4D97-AF65-F5344CB8AC3E}">
        <p14:creationId xmlns:p14="http://schemas.microsoft.com/office/powerpoint/2010/main" val="2316238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355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555" name="Rectangle 3"/>
          <p:cNvSpPr>
            <a:spLocks noChangeArrowheads="1"/>
          </p:cNvSpPr>
          <p:nvPr/>
        </p:nvSpPr>
        <p:spPr bwMode="auto">
          <a:xfrm>
            <a:off x="304800" y="762000"/>
            <a:ext cx="6705600" cy="1600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93600" rIns="0" bIns="0"/>
          <a:lstStyle/>
          <a:p>
            <a:pPr marL="342900" indent="-342900" algn="l">
              <a:lnSpc>
                <a:spcPts val="1740"/>
              </a:lnSpc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a heterogeneous array of Animal objects:</a:t>
            </a:r>
          </a:p>
          <a:p>
            <a:pPr marL="342900" indent="-342900" algn="l">
              <a:lnSpc>
                <a:spcPts val="1740"/>
              </a:lnSpc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Animal[]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Cow(500),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Dog(),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 };</a:t>
            </a:r>
          </a:p>
          <a:p>
            <a:pPr marL="342900" indent="-342900" algn="l">
              <a:lnSpc>
                <a:spcPts val="1740"/>
              </a:lnSpc>
              <a:spcBef>
                <a:spcPts val="12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: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lnSpc>
                <a:spcPts val="17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.getClass().getName()+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goes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  <a:p>
            <a:pPr algn="l">
              <a:lnSpc>
                <a:spcPts val="17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324600" y="2133600"/>
            <a:ext cx="1905000" cy="9906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40400" rIns="0" bIns="0"/>
          <a:lstStyle/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Cow goes moo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Dog goes woof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Mouse goes squeak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8E216B9-DED9-7345-8493-5371842FE1D4}"/>
              </a:ext>
            </a:extLst>
          </p:cNvPr>
          <p:cNvGrpSpPr/>
          <p:nvPr/>
        </p:nvGrpSpPr>
        <p:grpSpPr>
          <a:xfrm>
            <a:off x="304800" y="2057400"/>
            <a:ext cx="3276600" cy="1676400"/>
            <a:chOff x="304800" y="2057400"/>
            <a:chExt cx="3276600" cy="1676400"/>
          </a:xfrm>
        </p:grpSpPr>
        <p:cxnSp>
          <p:nvCxnSpPr>
            <p:cNvPr id="14" name="AutoShape 8"/>
            <p:cNvCxnSpPr>
              <a:cxnSpLocks noChangeShapeType="1"/>
            </p:cNvCxnSpPr>
            <p:nvPr/>
          </p:nvCxnSpPr>
          <p:spPr bwMode="auto">
            <a:xfrm flipV="1">
              <a:off x="2971800" y="2057400"/>
              <a:ext cx="0" cy="83820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" name="AutoShape 7"/>
            <p:cNvSpPr>
              <a:spLocks noChangeArrowheads="1"/>
            </p:cNvSpPr>
            <p:nvPr/>
          </p:nvSpPr>
          <p:spPr bwMode="auto">
            <a:xfrm>
              <a:off x="304800" y="2819400"/>
              <a:ext cx="3276600" cy="914400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ctr"/>
            <a:lstStyle/>
            <a:p>
              <a:pPr algn="l"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200" b="0" u="sng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getClass()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: an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Object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 class method that returns a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Class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 object that represents the class to which the object belongs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BD683AD-C403-9E4F-AF69-920DC7CFC6E3}"/>
              </a:ext>
            </a:extLst>
          </p:cNvPr>
          <p:cNvGrpSpPr/>
          <p:nvPr/>
        </p:nvGrpSpPr>
        <p:grpSpPr>
          <a:xfrm>
            <a:off x="3657600" y="2057400"/>
            <a:ext cx="2590800" cy="1676400"/>
            <a:chOff x="3657600" y="2057400"/>
            <a:chExt cx="2590800" cy="1676400"/>
          </a:xfrm>
        </p:grpSpPr>
        <p:cxnSp>
          <p:nvCxnSpPr>
            <p:cNvPr id="19" name="AutoShape 8"/>
            <p:cNvCxnSpPr>
              <a:cxnSpLocks noChangeShapeType="1"/>
            </p:cNvCxnSpPr>
            <p:nvPr/>
          </p:nvCxnSpPr>
          <p:spPr bwMode="auto">
            <a:xfrm flipV="1">
              <a:off x="3886200" y="2057400"/>
              <a:ext cx="0" cy="83820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6" name="AutoShape 7"/>
            <p:cNvSpPr>
              <a:spLocks noChangeArrowheads="1"/>
            </p:cNvSpPr>
            <p:nvPr/>
          </p:nvSpPr>
          <p:spPr bwMode="auto">
            <a:xfrm>
              <a:off x="3657600" y="2819400"/>
              <a:ext cx="2590800" cy="914400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ctr"/>
            <a:lstStyle/>
            <a:p>
              <a:pPr algn="l"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200" b="0" u="sng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getName()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: a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Class</a:t>
              </a:r>
              <a:r>
                <a:rPr lang="en-US" sz="1400" b="0" dirty="0">
                  <a:latin typeface="Times New Roman" charset="0"/>
                  <a:ea typeface="ＭＳ Ｐゴシック" charset="-128"/>
                </a:rPr>
                <a:t> method that returns the name of the class,</a:t>
              </a:r>
              <a:br>
                <a:rPr lang="en-US" sz="1400" b="0" dirty="0">
                  <a:latin typeface="Times New Roman" charset="0"/>
                  <a:ea typeface="ＭＳ Ｐゴシック" charset="-128"/>
                </a:rPr>
              </a:br>
              <a:r>
                <a:rPr lang="en-US" sz="1400" b="0" dirty="0">
                  <a:latin typeface="Times New Roman" charset="0"/>
                  <a:ea typeface="ＭＳ Ｐゴシック" charset="-128"/>
                </a:rPr>
                <a:t>as a string</a:t>
              </a:r>
            </a:p>
          </p:txBody>
        </p:sp>
      </p:grpSp>
      <p:sp>
        <p:nvSpPr>
          <p:cNvPr id="17" name="Rectangle 2">
            <a:extLst>
              <a:ext uri="{FF2B5EF4-FFF2-40B4-BE49-F238E27FC236}">
                <a16:creationId xmlns:a16="http://schemas.microsoft.com/office/drawing/2014/main" id="{965925F2-6A63-2F40-BC6B-D487520100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</p:spTree>
    <p:extLst>
      <p:ext uri="{BB962C8B-B14F-4D97-AF65-F5344CB8AC3E}">
        <p14:creationId xmlns:p14="http://schemas.microsoft.com/office/powerpoint/2010/main" val="1361957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Bouqu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"/>
          <a:stretch/>
        </p:blipFill>
        <p:spPr bwMode="auto">
          <a:xfrm>
            <a:off x="5029200" y="762000"/>
            <a:ext cx="22955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96240" y="762000"/>
            <a:ext cx="3718561" cy="41148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226800" rIns="0" bIns="262800" anchor="ctr"/>
          <a:lstStyle/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And on this farm he had a Cow,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With a moo here and a moo there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Here a moo there a moo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Everywhere a moo moo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And on this farm he had a Dog,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With a woof here and a woof there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Here a woof there a woof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Everywhere a woof woof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And on this farm he had a Mouse, E-I-E-I-O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With a squeak here and a squeak there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Here a squeak there a squeak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Everywhere a squeak squeak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Old MacDonald had a farm, E-I-E-I-O</a:t>
            </a:r>
          </a:p>
        </p:txBody>
      </p:sp>
      <p:sp>
        <p:nvSpPr>
          <p:cNvPr id="7" name="Rectangle 23"/>
          <p:cNvSpPr txBox="1">
            <a:spLocks noChangeArrowheads="1"/>
          </p:cNvSpPr>
          <p:nvPr/>
        </p:nvSpPr>
        <p:spPr bwMode="auto">
          <a:xfrm>
            <a:off x="457200" y="5041900"/>
            <a:ext cx="8229600" cy="1295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SzPct val="9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Task:</a:t>
            </a:r>
            <a:endParaRPr lang="en-US" sz="1800" b="0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Produce an Old MacDonald song for a farm</a:t>
            </a:r>
            <a:r>
              <a:rPr lang="he-IL" sz="1800" b="0" dirty="0">
                <a:latin typeface="Times New Roman"/>
                <a:cs typeface="Times New Roman"/>
              </a:rPr>
              <a:t> </a:t>
            </a:r>
            <a:r>
              <a:rPr lang="en-US" sz="1800" b="0" dirty="0">
                <a:latin typeface="Times New Roman"/>
                <a:cs typeface="Times New Roman"/>
              </a:rPr>
              <a:t>of animals</a:t>
            </a:r>
          </a:p>
          <a:p>
            <a:pPr marL="227013" indent="-227013">
              <a:spcBef>
                <a:spcPts val="1000"/>
              </a:spcBef>
              <a:buClr>
                <a:schemeClr val="tx1"/>
              </a:buClr>
              <a:buFont typeface="Arial" charset="0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Let the user decide which animals will be in the farm / song.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C201A67C-AE82-9A4E-A491-FFA0441F9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25182A8D-0D45-7640-8931-243D83CCBD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8647159-AC45-AC41-89C1-C911B7712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838200"/>
            <a:ext cx="8229600" cy="38099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0400" rIns="0" bIns="0"/>
          <a:lstStyle/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main(String[]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args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lnSpc>
                <a:spcPts val="1440"/>
              </a:lnSpc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endParaRPr lang="en-US" sz="1200" b="0" dirty="0">
              <a:latin typeface="Lucida Console" charset="0"/>
              <a:cs typeface="+mn-c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698" name="Rectangle 2"/>
          <p:cNvSpPr>
            <a:spLocks noChangeArrowheads="1"/>
          </p:cNvSpPr>
          <p:nvPr/>
        </p:nvSpPr>
        <p:spPr bwMode="auto">
          <a:xfrm>
            <a:off x="228600" y="838200"/>
            <a:ext cx="8229600" cy="380999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0400" rIns="0" bIns="0"/>
          <a:lstStyle/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main(String[]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args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lnSpc>
                <a:spcPts val="1440"/>
              </a:lnSpc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Animal[]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farm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Cow(500),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Dog(),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Mouse() }; </a:t>
            </a: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put here any animal you want</a:t>
            </a:r>
            <a:endParaRPr lang="en-US" sz="12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lnSpc>
                <a:spcPts val="1440"/>
              </a:lnSpc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for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: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farm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</a:p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oldMacDonaldVerse(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lnSpc>
                <a:spcPts val="1440"/>
              </a:lnSpc>
              <a:spcBef>
                <a:spcPts val="2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static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oldMacDonaldVerse(Animal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eieio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", E-I-E-I-O"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"Old MacDonald had a farm"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eieio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"And in this farm he had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.getClass().getName()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eieio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sound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"With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here and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there"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"Here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there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"Everywhere a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 +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 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sound);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"Old MacDonald had a farm"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+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eieio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lnSpc>
                <a:spcPts val="1440"/>
              </a:lnSpc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B21ECBB-C0D6-6C46-BCE9-4EB59BFCA0E6}"/>
              </a:ext>
            </a:extLst>
          </p:cNvPr>
          <p:cNvGrpSpPr/>
          <p:nvPr/>
        </p:nvGrpSpPr>
        <p:grpSpPr>
          <a:xfrm>
            <a:off x="914400" y="4876795"/>
            <a:ext cx="7543800" cy="1600200"/>
            <a:chOff x="1219200" y="4876800"/>
            <a:chExt cx="7543800" cy="1600200"/>
          </a:xfrm>
        </p:grpSpPr>
        <p:sp>
          <p:nvSpPr>
            <p:cNvPr id="1309702" name="Rectangle 6"/>
            <p:cNvSpPr>
              <a:spLocks noChangeArrowheads="1"/>
            </p:cNvSpPr>
            <p:nvPr/>
          </p:nvSpPr>
          <p:spPr bwMode="auto">
            <a:xfrm>
              <a:off x="4953000" y="4876800"/>
              <a:ext cx="3810000" cy="1600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40400" rIns="0" bIns="0"/>
            <a:lstStyle/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Old MacDonald had a farm, E-I-E-I-O</a:t>
              </a:r>
            </a:p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And on this farm he had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Cow</a:t>
              </a: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, E-I-E-I-O</a:t>
              </a:r>
            </a:p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With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here and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there</a:t>
              </a:r>
            </a:p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Here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there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</a:p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Everywhere a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0" dirty="0">
                  <a:solidFill>
                    <a:srgbClr val="800000"/>
                  </a:solidFill>
                  <a:latin typeface="Consolas"/>
                  <a:ea typeface="Consolas"/>
                  <a:cs typeface="Consolas"/>
                </a:rPr>
                <a:t>moo</a:t>
              </a:r>
            </a:p>
            <a:p>
              <a:pPr algn="l">
                <a:lnSpc>
                  <a:spcPts val="1740"/>
                </a:lnSpc>
                <a:defRPr/>
              </a:pPr>
              <a:r>
                <a:rPr lang="en-US" sz="12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Old MacDonald had a farm, E-I-E-I-O</a:t>
              </a:r>
            </a:p>
          </p:txBody>
        </p:sp>
        <p:cxnSp>
          <p:nvCxnSpPr>
            <p:cNvPr id="8" name="AutoShape 8"/>
            <p:cNvCxnSpPr>
              <a:cxnSpLocks noChangeShapeType="1"/>
              <a:stCxn id="9" idx="3"/>
            </p:cNvCxnSpPr>
            <p:nvPr/>
          </p:nvCxnSpPr>
          <p:spPr bwMode="auto">
            <a:xfrm>
              <a:off x="4419600" y="5867400"/>
              <a:ext cx="457200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1219200" y="5638800"/>
              <a:ext cx="3200400" cy="457200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ctr"/>
            <a:lstStyle/>
            <a:p>
              <a:pPr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typical output of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oldMacDonaldVerse()</a:t>
              </a:r>
              <a:endParaRPr lang="en-US" sz="14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endParaRP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BB643580-0805-7245-B3DA-02F5DB1B0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</p:spTree>
    <p:extLst>
      <p:ext uri="{BB962C8B-B14F-4D97-AF65-F5344CB8AC3E}">
        <p14:creationId xmlns:p14="http://schemas.microsoft.com/office/powerpoint/2010/main" val="1699091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69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BB643580-0805-7245-B3DA-02F5DB1B09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Polymorphism:</a:t>
            </a:r>
            <a:r>
              <a:rPr lang="en-US" sz="1800" dirty="0">
                <a:cs typeface="+mj-cs"/>
              </a:rPr>
              <a:t> heterogeneous collections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B6BFDB-6E60-1A44-967E-E6F655F1B5CF}"/>
              </a:ext>
            </a:extLst>
          </p:cNvPr>
          <p:cNvGrpSpPr/>
          <p:nvPr/>
        </p:nvGrpSpPr>
        <p:grpSpPr>
          <a:xfrm>
            <a:off x="457200" y="3583193"/>
            <a:ext cx="7503663" cy="2644638"/>
            <a:chOff x="422648" y="1371600"/>
            <a:chExt cx="7959352" cy="3071813"/>
          </a:xfrm>
        </p:grpSpPr>
        <p:pic>
          <p:nvPicPr>
            <p:cNvPr id="1028" name="Picture 4" descr="DIAGRAM] Dc Logic Circuit Diagram FULL Version HD Quality Circuit Diagram -  SKYWIRING.VILLAROVERI.IT">
              <a:extLst>
                <a:ext uri="{FF2B5EF4-FFF2-40B4-BE49-F238E27FC236}">
                  <a16:creationId xmlns:a16="http://schemas.microsoft.com/office/drawing/2014/main" id="{2B3C66B3-F257-9044-B6CB-9119640716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648" y="1371600"/>
              <a:ext cx="7959352" cy="3071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EF196FF-8DA0-CE46-8BF7-5502D461F4D4}"/>
                </a:ext>
              </a:extLst>
            </p:cNvPr>
            <p:cNvSpPr txBox="1"/>
            <p:nvPr/>
          </p:nvSpPr>
          <p:spPr>
            <a:xfrm>
              <a:off x="3962400" y="1752600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And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DCA3B32-0E9D-D740-B6C7-D6F461E732D5}"/>
                </a:ext>
              </a:extLst>
            </p:cNvPr>
            <p:cNvSpPr txBox="1"/>
            <p:nvPr/>
          </p:nvSpPr>
          <p:spPr>
            <a:xfrm>
              <a:off x="3962400" y="3088713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And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240CA0D-8EC2-D849-A806-B38FDE1A2312}"/>
                </a:ext>
              </a:extLst>
            </p:cNvPr>
            <p:cNvSpPr txBox="1"/>
            <p:nvPr/>
          </p:nvSpPr>
          <p:spPr>
            <a:xfrm>
              <a:off x="6629400" y="2313801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Or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360B6C-6CCB-B644-94D0-1B61AA8E0972}"/>
                </a:ext>
              </a:extLst>
            </p:cNvPr>
            <p:cNvSpPr txBox="1"/>
            <p:nvPr/>
          </p:nvSpPr>
          <p:spPr>
            <a:xfrm>
              <a:off x="2362200" y="3227212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And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CFFC3D-490E-1C4E-A803-F093E00B9A4B}"/>
                </a:ext>
              </a:extLst>
            </p:cNvPr>
            <p:cNvSpPr txBox="1"/>
            <p:nvPr/>
          </p:nvSpPr>
          <p:spPr>
            <a:xfrm>
              <a:off x="2209800" y="1600200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Not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6936B29-4E2E-184E-B059-244D9E4A5559}"/>
                </a:ext>
              </a:extLst>
            </p:cNvPr>
            <p:cNvSpPr txBox="1"/>
            <p:nvPr/>
          </p:nvSpPr>
          <p:spPr>
            <a:xfrm>
              <a:off x="4953000" y="2175301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Not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CF98FC-195A-6941-832D-BC9D0588417F}"/>
                </a:ext>
              </a:extLst>
            </p:cNvPr>
            <p:cNvSpPr txBox="1"/>
            <p:nvPr/>
          </p:nvSpPr>
          <p:spPr>
            <a:xfrm>
              <a:off x="3733800" y="3886412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Not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494D366-8A5F-9A4A-A246-283A32CC1067}"/>
                </a:ext>
              </a:extLst>
            </p:cNvPr>
            <p:cNvSpPr txBox="1"/>
            <p:nvPr/>
          </p:nvSpPr>
          <p:spPr>
            <a:xfrm>
              <a:off x="5219700" y="3201600"/>
              <a:ext cx="14478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L" sz="1200" b="0"/>
                <a:t>Xor</a:t>
              </a:r>
            </a:p>
          </p:txBody>
        </p:sp>
      </p:grpSp>
      <p:sp>
        <p:nvSpPr>
          <p:cNvPr id="19" name="Rectangle 2">
            <a:extLst>
              <a:ext uri="{FF2B5EF4-FFF2-40B4-BE49-F238E27FC236}">
                <a16:creationId xmlns:a16="http://schemas.microsoft.com/office/drawing/2014/main" id="{2E22B8A1-866A-D04B-828B-FD7B93710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12" y="830515"/>
            <a:ext cx="3577852" cy="159040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Logic gate interface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Gate {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value of this gate */</a:t>
            </a:r>
            <a:endParaRPr lang="en-US" sz="12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boolean eval(List&lt;Gate&gt; inputs);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Draws this gate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void draw();</a:t>
            </a:r>
          </a:p>
          <a:p>
            <a:pPr algn="l"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E331E901-4CF3-4849-A181-9615A92D4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06" y="2793997"/>
            <a:ext cx="3962400" cy="681812"/>
          </a:xfrm>
          <a:prstGeom prst="wedgeRoundRectCallout">
            <a:avLst>
              <a:gd name="adj1" fmla="val -20002"/>
              <a:gd name="adj2" fmla="val 29921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algn="l">
              <a:defRPr/>
            </a:pPr>
            <a:r>
              <a:rPr lang="en-US" sz="1800" b="0" u="sng" dirty="0">
                <a:solidFill>
                  <a:schemeClr val="tx1"/>
                </a:solidFill>
                <a:latin typeface="Times New Roman"/>
                <a:cs typeface="Times New Roman"/>
              </a:rPr>
              <a:t>Hardware simulator: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600" b="0" dirty="0">
                <a:solidFill>
                  <a:schemeClr val="tx1"/>
                </a:solidFill>
                <a:latin typeface="Times New Roman"/>
                <a:cs typeface="Times New Roman"/>
              </a:rPr>
              <a:t>Used to construct, evaluate, and draw chips</a:t>
            </a:r>
            <a:endParaRPr lang="en-US" sz="14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9BAE06E-D5BB-894A-919A-2A5B7ED343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52" y="830515"/>
            <a:ext cx="2746748" cy="137928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82800"/>
          <a:lstStyle/>
          <a:p>
            <a:pPr algn="l">
              <a:spcBef>
                <a:spcPts val="9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AndGate implements Gate {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// Fields and constructors come here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boolean eval(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void draw() </a:t>
            </a:r>
            <a:r>
              <a:rPr lang="en-US" sz="105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{</a:t>
            </a:r>
            <a:r>
              <a:rPr lang="en-US" sz="11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05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AndGate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methods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A69CD36A-CC8A-CE4C-A1C6-FDD92FDC7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148" y="1538538"/>
            <a:ext cx="2746748" cy="137928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82800"/>
          <a:lstStyle/>
          <a:p>
            <a:pPr algn="l">
              <a:spcBef>
                <a:spcPts val="9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OrGate implements Gate {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// Fields and constructors come here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boolean eval(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  <a:r>
              <a:rPr lang="en-US" sz="12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void draw() </a:t>
            </a:r>
            <a:r>
              <a:rPr lang="en-US" sz="105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{</a:t>
            </a:r>
            <a:r>
              <a:rPr lang="en-US" sz="11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...</a:t>
            </a:r>
            <a:r>
              <a:rPr lang="en-US" sz="105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OrGate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methods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DF4A6F7-D858-AB4E-BC25-EF37AA1B6A2E}"/>
              </a:ext>
            </a:extLst>
          </p:cNvPr>
          <p:cNvGrpSpPr/>
          <p:nvPr/>
        </p:nvGrpSpPr>
        <p:grpSpPr>
          <a:xfrm>
            <a:off x="5071069" y="2253222"/>
            <a:ext cx="4572000" cy="1728550"/>
            <a:chOff x="5071069" y="2253222"/>
            <a:chExt cx="4572000" cy="1728550"/>
          </a:xfrm>
        </p:grpSpPr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D28E8F6D-B48D-774A-88CB-B1DA59670F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01954" y="2253222"/>
              <a:ext cx="2746748" cy="137928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72000" rIns="0" bIns="82800"/>
            <a:lstStyle/>
            <a:p>
              <a:pPr algn="l">
                <a:spcBef>
                  <a:spcPts val="900"/>
                </a:spcBef>
                <a:defRPr/>
              </a:pP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NotGate implements Gate {</a:t>
              </a:r>
            </a:p>
            <a:p>
              <a:pPr algn="l">
                <a:spcBef>
                  <a:spcPts val="300"/>
                </a:spcBef>
                <a:defRPr/>
              </a:pP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// Fields and constructors come here</a:t>
              </a:r>
            </a:p>
            <a:p>
              <a:pPr algn="l">
                <a:spcBef>
                  <a:spcPts val="300"/>
                </a:spcBef>
                <a:defRPr/>
              </a:pP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   public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boolean eval(</a:t>
              </a:r>
              <a:r>
                <a:rPr lang="en-US" sz="1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...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) {</a:t>
              </a:r>
              <a:r>
                <a:rPr lang="en-US" sz="12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...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  <a:endParaRPr lang="en-US" sz="1100" b="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 algn="l">
                <a:spcBef>
                  <a:spcPts val="300"/>
                </a:spcBef>
                <a:defRPr/>
              </a:pP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   public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void draw() </a:t>
              </a:r>
              <a:r>
                <a:rPr lang="en-US" sz="105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{</a:t>
              </a:r>
              <a:r>
                <a:rPr lang="en-US" sz="11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...</a:t>
              </a:r>
              <a:r>
                <a:rPr lang="en-US" sz="105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  <a:endPara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 algn="l">
                <a:spcBef>
                  <a:spcPts val="30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Consolas" panose="020B0609020204030204" pitchFamily="49" charset="0"/>
                  <a:ea typeface="Consolas"/>
                  <a:cs typeface="Consolas" panose="020B0609020204030204" pitchFamily="49" charset="0"/>
                </a:rPr>
                <a:t>NotGate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methods</a:t>
              </a:r>
            </a:p>
            <a:p>
              <a:pPr algn="l">
                <a:spcBef>
                  <a:spcPts val="30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  <a:endParaRPr lang="en-US" sz="1100" b="0" dirty="0">
                <a:latin typeface="Lucida Console" charset="0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BE7E3CB-BA4F-5346-BE44-6674F094BFFB}"/>
                </a:ext>
              </a:extLst>
            </p:cNvPr>
            <p:cNvSpPr txBox="1"/>
            <p:nvPr/>
          </p:nvSpPr>
          <p:spPr>
            <a:xfrm>
              <a:off x="5071069" y="3520107"/>
              <a:ext cx="457200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0" dirty="0">
                  <a:solidFill>
                    <a:srgbClr val="0000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...</a:t>
              </a:r>
              <a:endParaRPr lang="en-IL"/>
            </a:p>
          </p:txBody>
        </p:sp>
      </p:grpSp>
      <p:sp>
        <p:nvSpPr>
          <p:cNvPr id="22" name="Rectangle 23">
            <a:extLst>
              <a:ext uri="{FF2B5EF4-FFF2-40B4-BE49-F238E27FC236}">
                <a16:creationId xmlns:a16="http://schemas.microsoft.com/office/drawing/2014/main" id="{F58A1EE2-36FD-EF43-A0D3-2443E15F0A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9744" y="716984"/>
            <a:ext cx="2235686" cy="65363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SzPct val="90000"/>
              <a:buFont typeface="Wingdings" charset="0"/>
              <a:buNone/>
              <a:defRPr/>
            </a:pPr>
            <a:r>
              <a:rPr lang="en-US" sz="1400" b="0" kern="0" dirty="0">
                <a:latin typeface="Times New Roman"/>
                <a:cs typeface="Times New Roman"/>
              </a:rPr>
              <a:t>Notice that every logic gate “inherits” all the methods of the </a:t>
            </a:r>
            <a:r>
              <a:rPr lang="en-US" sz="1200" b="0" kern="0" dirty="0">
                <a:latin typeface="Consolas" panose="020B0609020204030204" pitchFamily="49" charset="0"/>
                <a:cs typeface="Consolas" panose="020B0609020204030204" pitchFamily="49" charset="0"/>
              </a:rPr>
              <a:t>Gate</a:t>
            </a:r>
            <a:r>
              <a:rPr lang="en-US" sz="1400" b="0" kern="0" dirty="0">
                <a:latin typeface="Times New Roman"/>
                <a:cs typeface="Times New Roman"/>
              </a:rPr>
              <a:t> interface.</a:t>
            </a:r>
            <a:endParaRPr lang="en-US" sz="1200" b="0" kern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55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Virtual method calling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C20E42D-849F-8849-B0B3-1FB7275F9842}"/>
              </a:ext>
            </a:extLst>
          </p:cNvPr>
          <p:cNvGrpSpPr/>
          <p:nvPr/>
        </p:nvGrpSpPr>
        <p:grpSpPr>
          <a:xfrm>
            <a:off x="6108697" y="1436621"/>
            <a:ext cx="3031976" cy="1241435"/>
            <a:chOff x="5867398" y="4009113"/>
            <a:chExt cx="3031976" cy="1241435"/>
          </a:xfrm>
        </p:grpSpPr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583CA75C-9C82-F845-9FAF-FB7507A12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54" y="4021495"/>
              <a:ext cx="803275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Animal</a:t>
              </a:r>
            </a:p>
          </p:txBody>
        </p:sp>
        <p:sp>
          <p:nvSpPr>
            <p:cNvPr id="14" name="Line 32">
              <a:extLst>
                <a:ext uri="{FF2B5EF4-FFF2-40B4-BE49-F238E27FC236}">
                  <a16:creationId xmlns:a16="http://schemas.microsoft.com/office/drawing/2014/main" id="{C13A96E1-FD57-DE4F-9A99-D6B2480AD2E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4445144"/>
              <a:ext cx="357339" cy="349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15" name="Rectangle 37">
              <a:extLst>
                <a:ext uri="{FF2B5EF4-FFF2-40B4-BE49-F238E27FC236}">
                  <a16:creationId xmlns:a16="http://schemas.microsoft.com/office/drawing/2014/main" id="{E352C5A7-F55F-C245-883E-F4AA787B0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17" name="Rectangle 42">
              <a:extLst>
                <a:ext uri="{FF2B5EF4-FFF2-40B4-BE49-F238E27FC236}">
                  <a16:creationId xmlns:a16="http://schemas.microsoft.com/office/drawing/2014/main" id="{04C7B02F-481E-C34A-BB05-60ECAFBEC5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626" y="4901298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C93AD3F2-BA39-3C44-BB0B-9D5109E9D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84307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Cow</a:t>
              </a:r>
            </a:p>
          </p:txBody>
        </p:sp>
        <p:sp>
          <p:nvSpPr>
            <p:cNvPr id="22" name="Line 32">
              <a:extLst>
                <a:ext uri="{FF2B5EF4-FFF2-40B4-BE49-F238E27FC236}">
                  <a16:creationId xmlns:a16="http://schemas.microsoft.com/office/drawing/2014/main" id="{7E72018F-782F-0C40-A735-8FDDE370A15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10393" y="4445145"/>
              <a:ext cx="357339" cy="343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E9F10877-0CC5-3846-8F50-8C69F69EA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interface</a:t>
              </a:r>
            </a:p>
          </p:txBody>
        </p:sp>
        <p:sp>
          <p:nvSpPr>
            <p:cNvPr id="34" name="Rectangle 37">
              <a:extLst>
                <a:ext uri="{FF2B5EF4-FFF2-40B4-BE49-F238E27FC236}">
                  <a16:creationId xmlns:a16="http://schemas.microsoft.com/office/drawing/2014/main" id="{F3EA1065-0624-D44E-8BD2-021F06FF92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classes</a:t>
              </a:r>
            </a:p>
          </p:txBody>
        </p:sp>
      </p:grpSp>
      <p:sp>
        <p:nvSpPr>
          <p:cNvPr id="36" name="Rectangle 3">
            <a:extLst>
              <a:ext uri="{FF2B5EF4-FFF2-40B4-BE49-F238E27FC236}">
                <a16:creationId xmlns:a16="http://schemas.microsoft.com/office/drawing/2014/main" id="{5C7CCE69-1F58-5E4E-AE34-6FD094284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95" y="749940"/>
            <a:ext cx="4693369" cy="24504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0"/>
          <a:lstStyle/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6918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Lecture plan</a:t>
            </a:r>
          </a:p>
        </p:txBody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066800"/>
            <a:ext cx="5486400" cy="3505200"/>
          </a:xfrm>
        </p:spPr>
        <p:txBody>
          <a:bodyPr/>
          <a:lstStyle/>
          <a:p>
            <a:pPr marL="0" indent="0">
              <a:spcBef>
                <a:spcPts val="3000"/>
              </a:spcBef>
              <a:buClrTx/>
              <a:buNone/>
              <a:defRPr/>
            </a:pPr>
            <a:r>
              <a:rPr lang="en-US" sz="2000" u="sng" kern="1200" dirty="0">
                <a:latin typeface="Times New Roman"/>
                <a:cs typeface="Times New Roman"/>
              </a:rPr>
              <a:t>Using interfaces for: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Type hierarchy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Polymorphism </a:t>
            </a:r>
            <a:r>
              <a:rPr lang="en-US" kern="1200" dirty="0">
                <a:latin typeface="Times New Roman"/>
                <a:cs typeface="Times New Roman"/>
              </a:rPr>
              <a:t>(managing heterogeneous objects)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Standardization </a:t>
            </a:r>
            <a:r>
              <a:rPr lang="en-US" kern="1200" dirty="0">
                <a:latin typeface="Times New Roman"/>
                <a:cs typeface="Times New Roman"/>
              </a:rPr>
              <a:t>(building and using classes consistently)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Multiple inheritance</a:t>
            </a: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90600" y="1676400"/>
            <a:ext cx="6096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Virtual method calling</a:t>
            </a:r>
          </a:p>
        </p:txBody>
      </p:sp>
      <p:sp>
        <p:nvSpPr>
          <p:cNvPr id="17" name="Rectangle 6"/>
          <p:cNvSpPr txBox="1">
            <a:spLocks noChangeArrowheads="1"/>
          </p:cNvSpPr>
          <p:nvPr/>
        </p:nvSpPr>
        <p:spPr bwMode="auto">
          <a:xfrm>
            <a:off x="420422" y="3266399"/>
            <a:ext cx="8723578" cy="192772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ClrTx/>
              <a:buFont typeface="Wingdings" charset="0"/>
              <a:buNone/>
              <a:defRPr/>
            </a:pPr>
            <a:r>
              <a:rPr lang="en-US" b="0" u="sng" dirty="0">
                <a:latin typeface="Times New Roman"/>
                <a:cs typeface="Times New Roman"/>
              </a:rPr>
              <a:t>Observation:</a:t>
            </a:r>
            <a:r>
              <a:rPr lang="en-US" b="0" dirty="0">
                <a:latin typeface="Times New Roman"/>
                <a:cs typeface="Times New Roman"/>
              </a:rPr>
              <a:t>  </a:t>
            </a:r>
          </a:p>
          <a:p>
            <a:pPr marL="0" indent="0">
              <a:spcBef>
                <a:spcPts val="600"/>
              </a:spcBef>
              <a:buClrTx/>
              <a:buFont typeface="Wingdings" charset="0"/>
              <a:buNone/>
              <a:defRPr/>
            </a:pPr>
            <a:r>
              <a:rPr lang="en-US" b="0" dirty="0">
                <a:latin typeface="Times New Roman"/>
                <a:cs typeface="Times New Roman"/>
              </a:rPr>
              <a:t>During </a:t>
            </a:r>
            <a:r>
              <a:rPr lang="en-US" b="0" i="1" dirty="0">
                <a:latin typeface="Times New Roman"/>
                <a:cs typeface="Times New Roman"/>
              </a:rPr>
              <a:t>compile-time</a:t>
            </a:r>
            <a:r>
              <a:rPr lang="en-US" b="0" dirty="0">
                <a:latin typeface="Times New Roman"/>
                <a:cs typeface="Times New Roman"/>
              </a:rPr>
              <a:t>, we have two identical method calls:  </a:t>
            </a:r>
            <a:r>
              <a:rPr lang="en-US" sz="1400" b="0" dirty="0">
                <a:latin typeface="Consolas"/>
                <a:cs typeface="Consolas"/>
              </a:rPr>
              <a:t>a.sound()</a:t>
            </a:r>
            <a:r>
              <a:rPr lang="en-US" b="0" dirty="0">
                <a:latin typeface="Times New Roman"/>
                <a:cs typeface="Times New Roman"/>
              </a:rPr>
              <a:t> </a:t>
            </a:r>
          </a:p>
          <a:p>
            <a:pPr marL="0" indent="0">
              <a:spcBef>
                <a:spcPts val="600"/>
              </a:spcBef>
              <a:buClrTx/>
              <a:buFont typeface="Wingdings" charset="0"/>
              <a:buNone/>
              <a:defRPr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during </a:t>
            </a:r>
            <a:r>
              <a:rPr lang="en-US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run-time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end up calling two different methods:</a:t>
            </a:r>
          </a:p>
          <a:p>
            <a:pPr marL="266700" indent="-2667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one case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a.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sound()</a:t>
            </a:r>
            <a:r>
              <a:rPr lang="en-US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results in calling the 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sound()</a:t>
            </a:r>
            <a:r>
              <a:rPr lang="en-US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method of class 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Cow</a:t>
            </a:r>
          </a:p>
          <a:p>
            <a:pPr marL="266700" indent="-266700">
              <a:spcBef>
                <a:spcPts val="6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another case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a.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sound()</a:t>
            </a:r>
            <a:r>
              <a:rPr lang="en-US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results in calling the 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sound()</a:t>
            </a:r>
            <a:r>
              <a:rPr lang="en-US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method of class </a:t>
            </a:r>
            <a:r>
              <a:rPr lang="en-US" sz="1200" b="0" dirty="0"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Dog</a:t>
            </a:r>
            <a:endParaRPr lang="en-US" sz="1200" b="0" dirty="0"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417095" y="749940"/>
            <a:ext cx="4693369" cy="24504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82800" rIns="0" bIns="0"/>
          <a:lstStyle/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Animal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;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Cow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Cow(500);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Dog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Dog();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// The following code serves no purpose, 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// except for illustrating virtual method calling</a:t>
            </a:r>
          </a:p>
          <a:p>
            <a:pPr algn="l">
              <a:lnSpc>
                <a:spcPts val="1640"/>
              </a:lnSpc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;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// Downcasting a: Treats a as a Cow                           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Monaco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.sound());   </a:t>
            </a:r>
          </a:p>
          <a:p>
            <a:pPr algn="l">
              <a:lnSpc>
                <a:spcPts val="1640"/>
              </a:lnSpc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;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// Downcasting a: Treats a as a Dog                         </a:t>
            </a:r>
          </a:p>
          <a:p>
            <a:pPr algn="l">
              <a:lnSpc>
                <a:spcPts val="1640"/>
              </a:lnSpc>
              <a:spcBef>
                <a:spcPts val="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Monaco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.sound()); </a:t>
            </a: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533900" y="2706436"/>
            <a:ext cx="952500" cy="63430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93600" rIns="0" bIns="0"/>
          <a:lstStyle/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moo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woof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239ED2D-A648-8840-8E35-9AA3CCC02D6C}"/>
              </a:ext>
            </a:extLst>
          </p:cNvPr>
          <p:cNvGrpSpPr/>
          <p:nvPr/>
        </p:nvGrpSpPr>
        <p:grpSpPr>
          <a:xfrm>
            <a:off x="6108697" y="1436621"/>
            <a:ext cx="3031976" cy="1241435"/>
            <a:chOff x="5867398" y="4009113"/>
            <a:chExt cx="3031976" cy="1241435"/>
          </a:xfrm>
        </p:grpSpPr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C71F0896-71E5-024A-AED4-C274FBCFF8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7654" y="4021495"/>
              <a:ext cx="803275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Animal</a:t>
              </a:r>
            </a:p>
          </p:txBody>
        </p:sp>
        <p:sp>
          <p:nvSpPr>
            <p:cNvPr id="18" name="Line 32">
              <a:extLst>
                <a:ext uri="{FF2B5EF4-FFF2-40B4-BE49-F238E27FC236}">
                  <a16:creationId xmlns:a16="http://schemas.microsoft.com/office/drawing/2014/main" id="{4F58BFBA-A646-E74F-A1EB-A5FB7A0FA3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24599" y="4445144"/>
              <a:ext cx="357339" cy="34924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19" name="Rectangle 37">
              <a:extLst>
                <a:ext uri="{FF2B5EF4-FFF2-40B4-BE49-F238E27FC236}">
                  <a16:creationId xmlns:a16="http://schemas.microsoft.com/office/drawing/2014/main" id="{97CB58AA-0030-FD43-A6E5-43FA69CCEF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7398" y="4384275"/>
              <a:ext cx="722312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is-a</a:t>
              </a:r>
            </a:p>
          </p:txBody>
        </p:sp>
        <p:sp>
          <p:nvSpPr>
            <p:cNvPr id="20" name="Rectangle 42">
              <a:extLst>
                <a:ext uri="{FF2B5EF4-FFF2-40B4-BE49-F238E27FC236}">
                  <a16:creationId xmlns:a16="http://schemas.microsoft.com/office/drawing/2014/main" id="{CC6A37FE-F8F8-814B-AAF6-CE22DE714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59626" y="4901298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Dog</a:t>
              </a:r>
            </a:p>
          </p:txBody>
        </p:sp>
        <p:sp>
          <p:nvSpPr>
            <p:cNvPr id="21" name="Rectangle 42">
              <a:extLst>
                <a:ext uri="{FF2B5EF4-FFF2-40B4-BE49-F238E27FC236}">
                  <a16:creationId xmlns:a16="http://schemas.microsoft.com/office/drawing/2014/main" id="{A15DCAB5-98D7-FF49-8A92-2E3AD5988E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884307"/>
              <a:ext cx="722313" cy="349250"/>
            </a:xfrm>
            <a:prstGeom prst="rect">
              <a:avLst/>
            </a:prstGeom>
            <a:noFill/>
            <a:ln w="12700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Cow</a:t>
              </a:r>
            </a:p>
          </p:txBody>
        </p:sp>
        <p:sp>
          <p:nvSpPr>
            <p:cNvPr id="22" name="Line 32">
              <a:extLst>
                <a:ext uri="{FF2B5EF4-FFF2-40B4-BE49-F238E27FC236}">
                  <a16:creationId xmlns:a16="http://schemas.microsoft.com/office/drawing/2014/main" id="{F212D286-3277-DB46-BE17-C0A8412CE0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7010393" y="4445145"/>
              <a:ext cx="357339" cy="34323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cs typeface="+mn-cs"/>
              </a:endParaRPr>
            </a:p>
          </p:txBody>
        </p:sp>
        <p:sp>
          <p:nvSpPr>
            <p:cNvPr id="23" name="Rectangle 37">
              <a:extLst>
                <a:ext uri="{FF2B5EF4-FFF2-40B4-BE49-F238E27FC236}">
                  <a16:creationId xmlns:a16="http://schemas.microsoft.com/office/drawing/2014/main" id="{FF954BD9-92AF-1C4B-A3CD-2504008D1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009113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interface</a:t>
              </a:r>
            </a:p>
          </p:txBody>
        </p:sp>
        <p:sp>
          <p:nvSpPr>
            <p:cNvPr id="31" name="Rectangle 37">
              <a:extLst>
                <a:ext uri="{FF2B5EF4-FFF2-40B4-BE49-F238E27FC236}">
                  <a16:creationId xmlns:a16="http://schemas.microsoft.com/office/drawing/2014/main" id="{4B6ED0D2-4D4F-FC4D-B567-EF0EA7846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27774" y="4850980"/>
              <a:ext cx="1371600" cy="349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classes</a:t>
              </a:r>
            </a:p>
          </p:txBody>
        </p:sp>
      </p:grpSp>
      <p:sp>
        <p:nvSpPr>
          <p:cNvPr id="32" name="Rectangle 6">
            <a:extLst>
              <a:ext uri="{FF2B5EF4-FFF2-40B4-BE49-F238E27FC236}">
                <a16:creationId xmlns:a16="http://schemas.microsoft.com/office/drawing/2014/main" id="{7B0A11F6-A320-5B40-A155-0E383B286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494" y="5026819"/>
            <a:ext cx="6644105" cy="158597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ClrTx/>
              <a:buNone/>
              <a:defRPr/>
            </a:pPr>
            <a:r>
              <a:rPr lang="en-US" b="0" u="sng" dirty="0">
                <a:latin typeface="Times New Roman"/>
                <a:cs typeface="Times New Roman"/>
              </a:rPr>
              <a:t>Virtual method calling / Late Binding:</a:t>
            </a:r>
          </a:p>
          <a:p>
            <a:pPr marL="215900" indent="-2159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In Java, objects have </a:t>
            </a:r>
            <a:r>
              <a:rPr lang="en-US" b="0" i="1" dirty="0">
                <a:latin typeface="Times New Roman"/>
                <a:cs typeface="Times New Roman"/>
              </a:rPr>
              <a:t>runtime types</a:t>
            </a:r>
          </a:p>
          <a:p>
            <a:pPr marL="215900" indent="-215900">
              <a:spcBef>
                <a:spcPts val="120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Which method to invoke on an object is determined during </a:t>
            </a:r>
            <a:r>
              <a:rPr lang="en-US" b="0" i="1" dirty="0">
                <a:latin typeface="Times New Roman"/>
                <a:cs typeface="Times New Roman"/>
              </a:rPr>
              <a:t>run-time, </a:t>
            </a:r>
            <a:r>
              <a:rPr lang="en-US" b="0" dirty="0">
                <a:latin typeface="Times New Roman"/>
                <a:cs typeface="Times New Roman"/>
              </a:rPr>
              <a:t>according to the object’s run-time type</a:t>
            </a:r>
          </a:p>
        </p:txBody>
      </p:sp>
    </p:spTree>
    <p:extLst>
      <p:ext uri="{BB962C8B-B14F-4D97-AF65-F5344CB8AC3E}">
        <p14:creationId xmlns:p14="http://schemas.microsoft.com/office/powerpoint/2010/main" val="128915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Lecture plan</a:t>
            </a:r>
          </a:p>
        </p:txBody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066800"/>
            <a:ext cx="5486400" cy="3505200"/>
          </a:xfrm>
        </p:spPr>
        <p:txBody>
          <a:bodyPr/>
          <a:lstStyle/>
          <a:p>
            <a:pPr marL="0" indent="0">
              <a:spcBef>
                <a:spcPts val="3000"/>
              </a:spcBef>
              <a:buClrTx/>
              <a:buNone/>
              <a:defRPr/>
            </a:pPr>
            <a:r>
              <a:rPr lang="en-US" sz="2000" u="sng" kern="1200" dirty="0">
                <a:latin typeface="Times New Roman"/>
                <a:cs typeface="Times New Roman"/>
              </a:rPr>
              <a:t>Using interfaces for: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Type hierarchy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Polymorphism </a:t>
            </a:r>
            <a:r>
              <a:rPr lang="en-US" kern="1200" dirty="0">
                <a:latin typeface="Times New Roman"/>
                <a:cs typeface="Times New Roman"/>
              </a:rPr>
              <a:t>(managing objects heterogeneously)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Standardization </a:t>
            </a:r>
            <a:r>
              <a:rPr lang="en-US" kern="1200" dirty="0">
                <a:latin typeface="Times New Roman"/>
                <a:cs typeface="Times New Roman"/>
              </a:rPr>
              <a:t>(building and using classes consistently)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Multiple inheritance</a:t>
            </a: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90600" y="2743200"/>
            <a:ext cx="6096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880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Managing software complexity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F069CF8-FA34-A747-BBA6-3BBFCDA8FD91}"/>
              </a:ext>
            </a:extLst>
          </p:cNvPr>
          <p:cNvGrpSpPr/>
          <p:nvPr/>
        </p:nvGrpSpPr>
        <p:grpSpPr>
          <a:xfrm>
            <a:off x="685800" y="804623"/>
            <a:ext cx="8610600" cy="4231516"/>
            <a:chOff x="685800" y="804623"/>
            <a:chExt cx="8610600" cy="4231516"/>
          </a:xfrm>
        </p:grpSpPr>
        <p:pic>
          <p:nvPicPr>
            <p:cNvPr id="2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3600" y="804623"/>
              <a:ext cx="4419600" cy="3164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685800" y="3969339"/>
              <a:ext cx="86106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75000"/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75000"/>
                <a:buFont typeface="Wingdings" charset="0"/>
                <a:buChar char="q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spcBef>
                  <a:spcPts val="600"/>
                </a:spcBef>
                <a:buClrTx/>
                <a:buFont typeface="Wingdings" charset="0"/>
                <a:buNone/>
                <a:defRPr/>
              </a:pPr>
              <a:r>
                <a:rPr lang="en-US" sz="1800" b="0" u="sng" dirty="0">
                  <a:latin typeface="Times New Roman"/>
                  <a:cs typeface="Times New Roman"/>
                </a:rPr>
                <a:t>The problem </a:t>
              </a:r>
            </a:p>
            <a:p>
              <a:pPr marL="265113" indent="-265113">
                <a:spcBef>
                  <a:spcPts val="600"/>
                </a:spcBef>
                <a:buClrTx/>
                <a:buFont typeface="Arial"/>
                <a:buChar char="•"/>
                <a:defRPr/>
              </a:pPr>
              <a:r>
                <a:rPr lang="en-US" b="0" dirty="0">
                  <a:latin typeface="Times New Roman"/>
                  <a:cs typeface="Times New Roman"/>
                </a:rPr>
                <a:t>Large software systems consist of many classes, built by (possibly) many developers</a:t>
              </a:r>
            </a:p>
            <a:p>
              <a:pPr marL="265113" indent="-265113">
                <a:spcBef>
                  <a:spcPts val="600"/>
                </a:spcBef>
                <a:buClrTx/>
                <a:buFont typeface="Arial"/>
                <a:buChar char="•"/>
                <a:defRPr/>
              </a:pPr>
              <a:r>
                <a:rPr lang="en-US" b="0" dirty="0">
                  <a:latin typeface="Times New Roman"/>
                  <a:cs typeface="Times New Roman"/>
                </a:rPr>
                <a:t>The classes are made to interact with each other</a:t>
              </a:r>
            </a:p>
            <a:p>
              <a:pPr marL="265113" indent="-265113">
                <a:spcBef>
                  <a:spcPts val="600"/>
                </a:spcBef>
                <a:buClrTx/>
                <a:buFont typeface="Arial"/>
                <a:buChar char="•"/>
                <a:defRPr/>
              </a:pPr>
              <a:r>
                <a:rPr lang="en-US" b="0" dirty="0">
                  <a:latin typeface="Times New Roman"/>
                  <a:cs typeface="Times New Roman"/>
                </a:rPr>
                <a:t>How to reduce complexity?</a:t>
              </a:r>
            </a:p>
          </p:txBody>
        </p:sp>
      </p:grp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81789" y="5334000"/>
            <a:ext cx="8610600" cy="1066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ClrTx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Consistency!</a:t>
            </a:r>
          </a:p>
          <a:p>
            <a:pPr marL="265113" indent="-26511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Good systems are characterized by </a:t>
            </a:r>
            <a:r>
              <a:rPr lang="en-US" b="0" i="1" dirty="0">
                <a:latin typeface="Times New Roman"/>
                <a:cs typeface="Times New Roman"/>
              </a:rPr>
              <a:t>common</a:t>
            </a:r>
            <a:r>
              <a:rPr lang="en-US" b="0" dirty="0">
                <a:latin typeface="Times New Roman"/>
                <a:cs typeface="Times New Roman"/>
              </a:rPr>
              <a:t> design rules, constraints, and terminology</a:t>
            </a:r>
          </a:p>
          <a:p>
            <a:pPr marL="265113" indent="-265113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These standards can be articulated, documented, and </a:t>
            </a:r>
            <a:r>
              <a:rPr lang="en-US" b="0" u="sng" dirty="0">
                <a:latin typeface="Times New Roman"/>
                <a:cs typeface="Times New Roman"/>
              </a:rPr>
              <a:t>enforced</a:t>
            </a:r>
            <a:r>
              <a:rPr lang="en-US" b="0" dirty="0">
                <a:latin typeface="Times New Roman"/>
                <a:cs typeface="Times New Roman"/>
              </a:rPr>
              <a:t> using </a:t>
            </a:r>
            <a:r>
              <a:rPr lang="en-US" b="0" i="1" dirty="0">
                <a:latin typeface="Times New Roman"/>
                <a:cs typeface="Times New Roman"/>
              </a:rPr>
              <a:t>interfaces</a:t>
            </a:r>
            <a:r>
              <a:rPr lang="en-US" b="0" dirty="0">
                <a:latin typeface="Times New Roman"/>
                <a:cs typeface="Times New Roman"/>
              </a:rPr>
              <a:t>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0C2BAC09-4292-BF40-943D-4FEA77D29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44117"/>
            <a:ext cx="6553200" cy="1927684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800"/>
              </a:spcBef>
              <a:buClrTx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Object comparison</a:t>
            </a:r>
            <a:r>
              <a:rPr lang="en-US" sz="1800" b="0" dirty="0">
                <a:latin typeface="Times New Roman"/>
                <a:cs typeface="Times New Roman"/>
              </a:rPr>
              <a:t> (example)</a:t>
            </a:r>
            <a:endParaRPr lang="en-US" b="0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How to </a:t>
            </a:r>
            <a:r>
              <a:rPr lang="en-US" b="0" i="1" dirty="0">
                <a:latin typeface="Times New Roman"/>
                <a:cs typeface="Times New Roman"/>
              </a:rPr>
              <a:t>compare</a:t>
            </a:r>
            <a:r>
              <a:rPr lang="en-US" b="0" dirty="0">
                <a:latin typeface="Times New Roman"/>
                <a:cs typeface="Times New Roman"/>
              </a:rPr>
              <a:t> strings? dates? fractions? sets? polynomials?  …</a:t>
            </a:r>
          </a:p>
          <a:p>
            <a:pPr marL="227013" indent="-227013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The comparisons are application- and class-specific</a:t>
            </a:r>
          </a:p>
          <a:p>
            <a:pPr marL="227013" indent="-227013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However, object comparisons can be standardized:</a:t>
            </a:r>
          </a:p>
          <a:p>
            <a:pPr marL="227013" indent="-227013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b="0" dirty="0">
                <a:latin typeface="Times New Roman"/>
                <a:cs typeface="Times New Roman"/>
              </a:rPr>
              <a:t>For this purpose, Java provides an interface named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Comparable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2C808687-E746-454B-9274-807F93214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3406318"/>
            <a:ext cx="7713546" cy="219913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800"/>
              </a:spcBef>
              <a:buClrTx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Best practice:</a:t>
            </a:r>
          </a:p>
          <a:p>
            <a:pPr marL="0" indent="0">
              <a:spcBef>
                <a:spcPts val="800"/>
              </a:spcBef>
              <a:buClrTx/>
              <a:buNone/>
              <a:defRPr/>
            </a:pP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When you design a class that represents a type that has a natural order (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Fraction</a:t>
            </a: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Date</a:t>
            </a: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, …)</a:t>
            </a:r>
          </a:p>
          <a:p>
            <a:pPr marL="0" indent="0">
              <a:spcBef>
                <a:spcPts val="800"/>
              </a:spcBef>
              <a:buClrTx/>
              <a:buNone/>
              <a:defRPr/>
            </a:pP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Have the class implement Java’s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Comparable</a:t>
            </a: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interface</a:t>
            </a:r>
          </a:p>
          <a:p>
            <a:pPr marL="0" indent="0">
              <a:spcBef>
                <a:spcPts val="800"/>
              </a:spcBef>
              <a:buClrTx/>
              <a:buNone/>
              <a:defRPr/>
            </a:pPr>
            <a:r>
              <a:rPr lang="en-US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This way, code that creates and manages collections of the class objects will be able to use standard sorting tools (and many other things that rely on order).</a:t>
            </a:r>
            <a:endParaRPr lang="en-US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8097934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8464EFCD-2712-2248-8D46-611B30CFA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4202EA9-07E7-4A44-B28B-8CF7787DD5C2}"/>
              </a:ext>
            </a:extLst>
          </p:cNvPr>
          <p:cNvGrpSpPr/>
          <p:nvPr/>
        </p:nvGrpSpPr>
        <p:grpSpPr>
          <a:xfrm>
            <a:off x="171447" y="3159743"/>
            <a:ext cx="8515353" cy="802658"/>
            <a:chOff x="171447" y="3159743"/>
            <a:chExt cx="8515353" cy="802658"/>
          </a:xfrm>
        </p:grpSpPr>
        <p:sp>
          <p:nvSpPr>
            <p:cNvPr id="3" name="Right Brace 2">
              <a:extLst>
                <a:ext uri="{FF2B5EF4-FFF2-40B4-BE49-F238E27FC236}">
                  <a16:creationId xmlns:a16="http://schemas.microsoft.com/office/drawing/2014/main" id="{0A8A67F8-60F1-0746-BDCE-F0E1CA00B9B4}"/>
                </a:ext>
              </a:extLst>
            </p:cNvPr>
            <p:cNvSpPr/>
            <p:nvPr/>
          </p:nvSpPr>
          <p:spPr bwMode="auto">
            <a:xfrm rot="5400000">
              <a:off x="4219574" y="-888384"/>
              <a:ext cx="419100" cy="8515353"/>
            </a:xfrm>
            <a:prstGeom prst="rightBrace">
              <a:avLst>
                <a:gd name="adj1" fmla="val 75198"/>
                <a:gd name="adj2" fmla="val 44118"/>
              </a:avLst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7FA1CC20-ACCA-1944-9208-66F78B3534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29000" y="3667577"/>
              <a:ext cx="3352800" cy="2948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75000"/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75000"/>
                <a:buFont typeface="Wingdings" charset="0"/>
                <a:buChar char="q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lang="en-US" sz="1800" b="0" dirty="0"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From </a:t>
              </a:r>
              <a:r>
                <a:rPr lang="en-US" sz="18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Java’s standard class library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8317391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DF080DE-2F78-A341-95AD-DACDC74808CA}"/>
              </a:ext>
            </a:extLst>
          </p:cNvPr>
          <p:cNvGrpSpPr/>
          <p:nvPr/>
        </p:nvGrpSpPr>
        <p:grpSpPr>
          <a:xfrm>
            <a:off x="85826" y="2941905"/>
            <a:ext cx="4638574" cy="3154096"/>
            <a:chOff x="85826" y="2941905"/>
            <a:chExt cx="4638574" cy="3154096"/>
          </a:xfrm>
        </p:grpSpPr>
        <p:sp>
          <p:nvSpPr>
            <p:cNvPr id="12" name="Rectangle 3">
              <a:extLst>
                <a:ext uri="{FF2B5EF4-FFF2-40B4-BE49-F238E27FC236}">
                  <a16:creationId xmlns:a16="http://schemas.microsoft.com/office/drawing/2014/main" id="{793D84F4-7C0B-FD41-B596-591B3E2B8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3210753"/>
              <a:ext cx="4572000" cy="28852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29600" tIns="108000" rIns="165600" bIns="0" anchor="t" anchorCtr="0"/>
            <a:lstStyle/>
            <a:p>
              <a:pPr algn="l">
                <a:spcBef>
                  <a:spcPts val="200"/>
                </a:spcBef>
                <a:defRPr/>
              </a:pP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class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Fraction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implements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Comparable&lt;Fraction&gt; {</a:t>
              </a:r>
              <a:endPara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endParaRP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4F76CB"/>
                  </a:solidFill>
                  <a:latin typeface="Consolas"/>
                  <a:ea typeface="Consolas"/>
                  <a:cs typeface="Consolas"/>
                </a:rPr>
                <a:t> 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private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int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0226CC"/>
                  </a:solidFill>
                  <a:latin typeface="Consolas"/>
                  <a:ea typeface="Consolas"/>
                  <a:cs typeface="Consolas"/>
                </a:rPr>
                <a:t>numerator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;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private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int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0226CC"/>
                  </a:solidFill>
                  <a:latin typeface="Consolas"/>
                  <a:ea typeface="Consolas"/>
                  <a:cs typeface="Consolas"/>
                </a:rPr>
                <a:t>denominator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;</a:t>
              </a:r>
            </a:p>
            <a:p>
              <a:pPr algn="l">
                <a:spcBef>
                  <a:spcPts val="400"/>
                </a:spcBef>
                <a:defRPr/>
              </a:pP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// Fraction constructors and methods</a:t>
              </a:r>
            </a:p>
            <a:p>
              <a:pPr algn="l">
                <a:spcBef>
                  <a:spcPts val="400"/>
                </a:spcBef>
                <a:defRPr/>
              </a:pP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1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 algn="l">
                <a:spcBef>
                  <a:spcPts val="400"/>
                </a:spcBef>
                <a:defRPr/>
              </a:pPr>
              <a:r>
                <a:rPr lang="en-US" sz="1100" b="0" dirty="0">
                  <a:solidFill>
                    <a:srgbClr val="4F76CB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    </a:t>
              </a:r>
              <a:endPara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D1F45577-CFBE-EB4B-8456-91D34313FB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826" y="2941905"/>
              <a:ext cx="1361974" cy="299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75000"/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75000"/>
                <a:buFont typeface="Wingdings" charset="0"/>
                <a:buChar char="q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lang="en-US" sz="1200" b="0" dirty="0">
                  <a:latin typeface="Consolas" charset="0"/>
                  <a:ea typeface="Consolas" charset="0"/>
                  <a:cs typeface="Consolas" charset="0"/>
                </a:rPr>
                <a:t>Fraction</a:t>
              </a:r>
              <a:r>
                <a:rPr lang="en-US" sz="1200" b="0" dirty="0"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 </a:t>
              </a:r>
              <a:r>
                <a:rPr lang="en-US" sz="1400" b="0" dirty="0"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class</a:t>
              </a:r>
              <a:r>
                <a:rPr 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  <a:endPara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7A5F333-A083-1C46-A936-DDAD049078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3E3ADDD-13D7-AF43-AED9-1E003F3E9C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71242202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93D84F4-7C0B-FD41-B596-591B3E2B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10753"/>
            <a:ext cx="4572000" cy="28852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9600" tIns="108000" rIns="165600" bIns="0" anchor="t" anchorCtr="0"/>
          <a:lstStyle/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Comparable&lt;Fraction&gt; {</a:t>
            </a:r>
            <a:endParaRPr lang="en-US" sz="1100" b="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numerator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denominator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// Fraction constructors and methods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/** Compares this fraction with the other fraction. Returns 0, 1, or -1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as this fraction equals, is greater than, or less than, the other fraction. */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compareTo(Fraction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 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.equals(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0;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lhs = numerator *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rhs =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.numerator * 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(lhs &gt; rhs)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-1;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1F45577-CFBE-EB4B-8456-91D34313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" y="2941905"/>
            <a:ext cx="1361974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Fraction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class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27EF26-BB27-8A42-910F-38A9F5768838}"/>
              </a:ext>
            </a:extLst>
          </p:cNvPr>
          <p:cNvGrpSpPr/>
          <p:nvPr/>
        </p:nvGrpSpPr>
        <p:grpSpPr>
          <a:xfrm>
            <a:off x="4806213" y="2941904"/>
            <a:ext cx="3626587" cy="2239696"/>
            <a:chOff x="4806213" y="2941904"/>
            <a:chExt cx="3626587" cy="2239696"/>
          </a:xfrm>
        </p:grpSpPr>
        <p:sp>
          <p:nvSpPr>
            <p:cNvPr id="14" name="Rectangle 4">
              <a:extLst>
                <a:ext uri="{FF2B5EF4-FFF2-40B4-BE49-F238E27FC236}">
                  <a16:creationId xmlns:a16="http://schemas.microsoft.com/office/drawing/2014/main" id="{06C063CB-F683-164A-A253-843F8D9603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3619" y="3210752"/>
              <a:ext cx="3549181" cy="197084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52000" tIns="108000" rIns="0" bIns="0"/>
            <a:lstStyle/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Creates an array of 1000 fractions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Fraction[] 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fracs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= 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new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Fraction[1000];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(</a:t>
              </a:r>
              <a:r>
                <a:rPr lang="en-US" sz="1100" b="0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int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i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= 0; 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i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&lt; 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fracs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.</a:t>
              </a:r>
              <a:r>
                <a:rPr lang="en-US" sz="1100" b="0" dirty="0">
                  <a:solidFill>
                    <a:srgbClr val="0226CC"/>
                  </a:solidFill>
                  <a:latin typeface="Consolas"/>
                  <a:ea typeface="Consolas"/>
                  <a:cs typeface="Consolas"/>
                </a:rPr>
                <a:t>length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; 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i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++) 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    fracs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[</a:t>
              </a:r>
              <a:r>
                <a:rPr lang="en-US" sz="1100" b="0" dirty="0">
                  <a:solidFill>
                    <a:srgbClr val="7E504F"/>
                  </a:solidFill>
                  <a:latin typeface="Consolas"/>
                  <a:ea typeface="Consolas"/>
                  <a:cs typeface="Consolas"/>
                </a:rPr>
                <a:t>i</a:t>
              </a: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] = 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Constructs / reads 1000 fractions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           </a:t>
              </a:r>
              <a:r>
                <a:rPr lang="en-US" sz="1100" b="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(code omitted)</a:t>
              </a:r>
            </a:p>
            <a:p>
              <a:pPr algn="l">
                <a:spcBef>
                  <a:spcPts val="0"/>
                </a:spcBef>
                <a:defRPr/>
              </a:pPr>
              <a:r>
                <a:rPr lang="en-US" sz="1100" b="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  <a:p>
              <a:pPr algn="l">
                <a:defRPr/>
              </a:pPr>
              <a:endParaRPr lang="en-US" sz="1100" b="0" dirty="0">
                <a:latin typeface="Lucida Console" charset="0"/>
                <a:cs typeface="+mn-cs"/>
              </a:endParaRPr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B324BD24-2DF8-4B41-BB97-BEDAD1197FB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6213" y="2941904"/>
              <a:ext cx="1361974" cy="2999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:ma14="http://schemas.microsoft.com/office/mac/drawingml/2011/main" xmlns="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75000"/>
                <a:buFont typeface="Wingdings" charset="0"/>
                <a:buChar char="l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75000"/>
                <a:buFont typeface="Wingdings" charset="0"/>
                <a:buChar char="q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 sz="1600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 sz="16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buClrTx/>
                <a:buNone/>
                <a:defRPr/>
              </a:pPr>
              <a:r>
                <a:rPr lang="en-US" sz="1200" b="0" dirty="0"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Client code:</a:t>
              </a:r>
              <a:endParaRPr lang="en-US" sz="1100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293A2CC5-DAC0-5641-883E-1289F475B4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1EF40791-6442-AD4D-8C54-DC644B1FC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316879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93D84F4-7C0B-FD41-B596-591B3E2B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10753"/>
            <a:ext cx="4572000" cy="28852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9600" tIns="108000" rIns="165600" bIns="0" anchor="t" anchorCtr="0"/>
          <a:lstStyle/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Comparable&lt;Fraction&gt; {</a:t>
            </a:r>
            <a:endParaRPr lang="en-US" sz="1100" b="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numerator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denominator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// Fraction constructors and methods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/** Compares this fraction with the other fraction. Returns 0, 1, or -1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as this fraction equals, is greater than, or less than, the other fraction. */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compareTo(Fraction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 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.equals(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0;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lhs = numerator *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rhs =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.numerator * 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(lhs &gt; rhs)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-1;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6C063CB-F683-164A-A253-843F8D960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619" y="3210752"/>
            <a:ext cx="3549181" cy="19708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108000" rIns="0" bIns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an array of 1000 fractions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fracs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Fraction[1000];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0;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&lt;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fracs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++) 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    fracs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[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] =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Constructs / reads 1000 fractions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  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(code omitted)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Sorts the fractions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	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Arrays.sort(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fracs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endParaRPr lang="en-US" sz="1100" b="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(Fraction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: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fracs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defRPr/>
            </a:pP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1F45577-CFBE-EB4B-8456-91D34313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" y="2941905"/>
            <a:ext cx="1361974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Fraction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class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324BD24-2DF8-4B41-BB97-BEDAD1197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213" y="2941904"/>
            <a:ext cx="1361974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Client code: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76262BD4-C13F-C542-BCCE-3E34CF70F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91436" y="4113341"/>
            <a:ext cx="733527" cy="1535282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0" anchor="ctr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1/250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23/151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14/84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2/15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5/9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6/7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A740F4C-AC74-FB47-BB87-EA4093087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219" y="5221118"/>
            <a:ext cx="3574581" cy="15352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800"/>
              </a:spcBef>
              <a:buClrTx/>
              <a:buFont typeface="Wingdings" charset="0"/>
              <a:buNone/>
              <a:defRPr/>
            </a:pPr>
            <a:r>
              <a:rPr lang="en-US" b="0" u="sng" dirty="0">
                <a:latin typeface="Times New Roman"/>
                <a:cs typeface="Times New Roman"/>
              </a:rPr>
              <a:t>In order for the sort to work:</a:t>
            </a:r>
          </a:p>
          <a:p>
            <a:pPr marL="187325" indent="-187325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sz="1400" b="0" dirty="0">
                <a:latin typeface="Times New Roman"/>
                <a:cs typeface="Times New Roman"/>
              </a:rPr>
              <a:t>The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400" b="0" dirty="0">
                <a:latin typeface="Times New Roman"/>
                <a:cs typeface="Times New Roman"/>
              </a:rPr>
              <a:t> class must implement</a:t>
            </a:r>
            <a:br>
              <a:rPr lang="en-US" sz="1400" b="0" dirty="0">
                <a:latin typeface="Times New Roman"/>
                <a:cs typeface="Times New Roman"/>
              </a:rPr>
            </a:br>
            <a:r>
              <a:rPr lang="en-US" sz="1400" b="0" dirty="0">
                <a:latin typeface="Times New Roman"/>
                <a:cs typeface="Times New Roman"/>
              </a:rPr>
              <a:t>the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</a:p>
          <a:p>
            <a:pPr marL="187325" indent="-187325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sz="1400" b="0" dirty="0">
                <a:latin typeface="Times New Roman"/>
                <a:cs typeface="Times New Roman"/>
              </a:rPr>
              <a:t>Meaning, implement the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compareTo</a:t>
            </a:r>
            <a:r>
              <a:rPr lang="en-US" sz="1400" b="0" dirty="0">
                <a:latin typeface="Times New Roman"/>
                <a:cs typeface="Times New Roman"/>
              </a:rPr>
              <a:t> method.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923417A-E66E-7C4C-B73A-C82FEFAD0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F3358CE-6430-9040-BF5D-1AD232DF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02748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93D84F4-7C0B-FD41-B596-591B3E2B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10753"/>
            <a:ext cx="4572000" cy="28852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9600" tIns="108000" rIns="165600" bIns="0" anchor="t" anchorCtr="0"/>
          <a:lstStyle/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Comparable&lt;Fraction&gt; {</a:t>
            </a:r>
            <a:endParaRPr lang="en-US" sz="1100" b="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numerator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denominator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// Fraction constructors and methods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/** Compares this fraction with the other fraction. Returns 0, 1, or -1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as this fraction equals, is greater than, or less than, the other fraction. */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compareTo(Fraction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 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.equals(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0;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lhs = numerator *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rhs =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.numerator * 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(lhs &gt; rhs)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-1;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6C063CB-F683-164A-A253-843F8D960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619" y="3210752"/>
            <a:ext cx="3549181" cy="19708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108000" rIns="0" bIns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an array of 1000 dates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Date[]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Date[1000];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0;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&lt;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++) 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    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[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] =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Constructs / reads 1000 dates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  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(code omitted)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defRPr/>
            </a:pP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1F45577-CFBE-EB4B-8456-91D34313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" y="2941905"/>
            <a:ext cx="1361974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Fraction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class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B324BD24-2DF8-4B41-BB97-BEDAD1197F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212" y="2941904"/>
            <a:ext cx="2280387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Client code (another example):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923417A-E66E-7C4C-B73A-C82FEFAD0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F3358CE-6430-9040-BF5D-1AD232DF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655238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>
            <a:extLst>
              <a:ext uri="{FF2B5EF4-FFF2-40B4-BE49-F238E27FC236}">
                <a16:creationId xmlns:a16="http://schemas.microsoft.com/office/drawing/2014/main" id="{793D84F4-7C0B-FD41-B596-591B3E2B8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210753"/>
            <a:ext cx="4572000" cy="28852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29600" tIns="108000" rIns="165600" bIns="0" anchor="t" anchorCtr="0"/>
          <a:lstStyle/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Comparable&lt;Fraction&gt; {</a:t>
            </a:r>
            <a:endParaRPr lang="en-US" sz="1100" b="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numerator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private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denominator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// Fraction constructors and methods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b="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/** Compares this fraction with the other fraction. Returns 0, 1, or -1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as this fraction equals, is greater than, or less than, the other fraction. */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compareTo(Fraction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 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.equals(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0;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lhs = numerator *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rhs =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.numerator * denominator;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if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(lhs &gt; rhs)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else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-1;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200"/>
              </a:spcBef>
              <a:defRPr/>
            </a:pPr>
            <a:endParaRPr lang="en-US" sz="11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011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1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6C063CB-F683-164A-A253-843F8D960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3619" y="3210752"/>
            <a:ext cx="3549181" cy="197084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2000" tIns="108000" rIns="0" bIns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Creates an array of 1000 dates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Date[]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Date[1000];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0;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&lt;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length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++) 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    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[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i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] =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Constructs / reads 1000 dates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      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(code omitted)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Sorts the dates</a:t>
            </a:r>
            <a:r>
              <a:rPr lang="en-US" sz="11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	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Arrays.sort(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endParaRPr lang="en-US" sz="1100" b="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(Date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: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dates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System.</a:t>
            </a:r>
            <a:r>
              <a:rPr lang="en-US" sz="11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 algn="l">
              <a:defRPr/>
            </a:pP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1F45577-CFBE-EB4B-8456-91D34313F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826" y="2941905"/>
            <a:ext cx="1361974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Fraction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class</a:t>
            </a:r>
            <a:r>
              <a:rPr 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76262BD4-C13F-C542-BCCE-3E34CF70F8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872" y="4324490"/>
            <a:ext cx="987528" cy="117220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0" anchor="ctr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30/07/1746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06/03/1912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01/12/1912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25/01/2019</a:t>
            </a:r>
          </a:p>
          <a:p>
            <a:pPr algn="l">
              <a:spcBef>
                <a:spcPts val="3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8A740F4C-AC74-FB47-BB87-EA4093087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219" y="5221118"/>
            <a:ext cx="2910433" cy="153528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87325" indent="-187325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sz="1400" b="0" dirty="0">
                <a:latin typeface="Times New Roman"/>
                <a:cs typeface="Times New Roman"/>
              </a:rPr>
              <a:t>Many Java classes, like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Date</a:t>
            </a:r>
            <a:r>
              <a:rPr lang="en-US" sz="1400" b="0" dirty="0">
                <a:latin typeface="Times New Roman"/>
                <a:cs typeface="Times New Roman"/>
              </a:rPr>
              <a:t> and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400" b="0" dirty="0">
                <a:latin typeface="Times New Roman"/>
                <a:cs typeface="Times New Roman"/>
              </a:rPr>
              <a:t>, implement </a:t>
            </a:r>
            <a:r>
              <a:rPr 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Comparable</a:t>
            </a:r>
            <a:endParaRPr lang="en-US" sz="1400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187325" indent="-187325">
              <a:spcBef>
                <a:spcPts val="800"/>
              </a:spcBef>
              <a:buClrTx/>
              <a:buFont typeface="Arial"/>
              <a:buChar char="•"/>
              <a:defRPr/>
            </a:pPr>
            <a:r>
              <a:rPr lang="en-US" sz="1400" b="0" dirty="0">
                <a:latin typeface="Times New Roman"/>
                <a:cs typeface="Times New Roman"/>
              </a:rPr>
              <a:t>Therefore, objects of their type can be easily compared, and sorted.</a:t>
            </a: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3C86FA7F-82D3-1448-B598-A9D22135D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599" y="967482"/>
            <a:ext cx="3886202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0" bIns="0" anchor="t" anchorCtr="0"/>
          <a:lstStyle/>
          <a:p>
            <a:pPr algn="l">
              <a:spcBef>
                <a:spcPts val="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A library of array processing functions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Arrays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Sorts the array of objects into ascending order, according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to the natural ordering of its elements. The array elements</a:t>
            </a:r>
            <a:b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must implement the </a:t>
            </a:r>
            <a:r>
              <a:rPr lang="en-US" sz="1100" b="0" dirty="0">
                <a:solidFill>
                  <a:srgbClr val="4F76CB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Comparable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interface. */</a:t>
            </a: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static 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void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sort(Object[]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arr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</a:t>
            </a:r>
            <a:endParaRPr lang="en-US" sz="11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2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...</a:t>
            </a:r>
          </a:p>
        </p:txBody>
      </p:sp>
      <p:sp>
        <p:nvSpPr>
          <p:cNvPr id="26" name="Rectangle 4">
            <a:extLst>
              <a:ext uri="{FF2B5EF4-FFF2-40B4-BE49-F238E27FC236}">
                <a16:creationId xmlns:a16="http://schemas.microsoft.com/office/drawing/2014/main" id="{1195C18F-1AFF-1047-8B4F-1053FAA73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1" y="959720"/>
            <a:ext cx="4571999" cy="19535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72000" rIns="0" bIns="0"/>
          <a:lstStyle/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 Imposes a total ordering on the objects of each class that implements it.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Objects are compared using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compareTo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Lists and arrays of objects that implement this interface can be sorted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automatically by the </a:t>
            </a:r>
            <a:r>
              <a:rPr lang="en-US" sz="1100" b="0" dirty="0">
                <a:solidFill>
                  <a:srgbClr val="4F76CB"/>
                </a:solidFill>
                <a:latin typeface="Consolas" charset="0"/>
                <a:ea typeface="Consolas" charset="0"/>
                <a:cs typeface="Consolas" charset="0"/>
              </a:rPr>
              <a:t>Arrays.sort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method.  */</a:t>
            </a:r>
            <a:endParaRPr lang="en-US" sz="1100" b="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 algn="l">
              <a:spcBef>
                <a:spcPts val="672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interface </a:t>
            </a:r>
            <a:r>
              <a:rPr lang="en-US" sz="1100" b="0" dirty="0">
                <a:latin typeface="Consolas"/>
                <a:cs typeface="Consolas"/>
              </a:rPr>
              <a:t>Comparable&lt;T&gt; {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/** Compares this object with the other object. 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Returns a negative integer, zero, or a positive integer as this</a:t>
            </a:r>
          </a:p>
          <a:p>
            <a:pPr marL="342900" indent="-342900" algn="l">
              <a:spcBef>
                <a:spcPts val="0"/>
              </a:spcBef>
              <a:buClr>
                <a:srgbClr val="006600"/>
              </a:buClr>
              <a:buSzPct val="100000"/>
              <a:defRPr/>
            </a:pPr>
            <a:r>
              <a:rPr lang="en-US" sz="1100" b="0" dirty="0">
                <a:solidFill>
                  <a:srgbClr val="4F76CB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object is less than, equal to, or greater than the other object.  */</a:t>
            </a:r>
          </a:p>
          <a:p>
            <a:pPr marL="342900" indent="-342900" algn="l">
              <a:spcBef>
                <a:spcPts val="3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   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0" dirty="0">
                <a:latin typeface="Consolas"/>
                <a:cs typeface="Consolas"/>
              </a:rPr>
              <a:t>compareTo(T </a:t>
            </a:r>
            <a:r>
              <a:rPr lang="en-US" sz="11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other</a:t>
            </a:r>
            <a:r>
              <a:rPr lang="en-US" sz="1100" b="0" dirty="0">
                <a:latin typeface="Consolas"/>
                <a:cs typeface="Consolas"/>
              </a:rPr>
              <a:t>);</a:t>
            </a:r>
          </a:p>
          <a:p>
            <a:pPr marL="342900" indent="-342900" algn="l">
              <a:spcBef>
                <a:spcPct val="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100" b="0" dirty="0">
                <a:latin typeface="Consolas"/>
                <a:cs typeface="Consolas"/>
              </a:rPr>
              <a:t>}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0923417A-E66E-7C4C-B73A-C82FEFAD0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662262"/>
            <a:ext cx="5715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Comparable</a:t>
            </a:r>
            <a:r>
              <a:rPr lang="en-US" sz="1400" b="0" dirty="0">
                <a:latin typeface="Times New Roman"/>
                <a:cs typeface="Times New Roman"/>
              </a:rPr>
              <a:t> interface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3F3358CE-6430-9040-BF5D-1AD232DF7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675061"/>
            <a:ext cx="3429000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Consolas" charset="0"/>
                <a:ea typeface="Consolas" charset="0"/>
                <a:cs typeface="Consolas" charset="0"/>
              </a:rPr>
              <a:t>Arrays</a:t>
            </a: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sz="1400" b="0" dirty="0">
                <a:latin typeface="Times New Roman"/>
                <a:cs typeface="Times New Roman"/>
              </a:rPr>
              <a:t>class</a:t>
            </a:r>
            <a:endParaRPr lang="en-US" sz="1100" b="0" dirty="0">
              <a:latin typeface="Times New Roman"/>
              <a:cs typeface="Times New Roman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544C419A-0CEB-4A40-A39C-AB34444B8A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6212" y="2941904"/>
            <a:ext cx="2280387" cy="29990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ClrTx/>
              <a:buNone/>
              <a:defRPr/>
            </a:pPr>
            <a:r>
              <a:rPr lang="en-US" sz="1200" b="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Client code (another example):</a:t>
            </a:r>
            <a:endParaRPr lang="en-US" sz="11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9713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Bouque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2"/>
          <a:stretch/>
        </p:blipFill>
        <p:spPr bwMode="auto">
          <a:xfrm>
            <a:off x="5486400" y="914400"/>
            <a:ext cx="2295525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201A67C-AE82-9A4E-A491-FFA0441F9C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763000" cy="533400"/>
          </a:xfrm>
        </p:spPr>
        <p:txBody>
          <a:bodyPr/>
          <a:lstStyle/>
          <a:p>
            <a:pPr>
              <a:defRPr/>
            </a:pPr>
            <a:r>
              <a:rPr lang="en-US" dirty="0"/>
              <a:t>Type hierarchy</a:t>
            </a:r>
            <a:endParaRPr lang="en-US" sz="1800" dirty="0"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DE13265-BFF2-D740-856B-3C6F74E4E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44880"/>
            <a:ext cx="4495800" cy="161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The challenge</a:t>
            </a:r>
            <a:r>
              <a:rPr lang="en-US" sz="1400" b="0" dirty="0">
                <a:latin typeface="Times New Roman"/>
                <a:cs typeface="Times New Roman"/>
              </a:rPr>
              <a:t> (example)</a:t>
            </a:r>
            <a:endParaRPr lang="en-US" sz="1800" b="0" dirty="0">
              <a:latin typeface="Times New Roman"/>
              <a:cs typeface="Times New Roman"/>
            </a:endParaRP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We are developing a simple </a:t>
            </a:r>
            <a:r>
              <a:rPr lang="en-US" sz="1800" b="0" i="1" dirty="0">
                <a:latin typeface="Times New Roman"/>
                <a:cs typeface="Times New Roman"/>
              </a:rPr>
              <a:t>Animals Game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We’ll focus on the </a:t>
            </a:r>
            <a:r>
              <a:rPr lang="en-US" sz="1800" b="0" i="1" dirty="0">
                <a:latin typeface="Times New Roman"/>
                <a:cs typeface="Times New Roman"/>
              </a:rPr>
              <a:t>sounds</a:t>
            </a:r>
            <a:r>
              <a:rPr lang="en-US" sz="1800" b="0" dirty="0">
                <a:latin typeface="Times New Roman"/>
                <a:cs typeface="Times New Roman"/>
              </a:rPr>
              <a:t> that animals make,</a:t>
            </a:r>
            <a:br>
              <a:rPr lang="en-US" sz="1800" b="0" dirty="0">
                <a:latin typeface="Times New Roman"/>
                <a:cs typeface="Times New Roman"/>
              </a:rPr>
            </a:br>
            <a:r>
              <a:rPr lang="en-US" sz="1800" b="0" dirty="0">
                <a:latin typeface="Times New Roman"/>
                <a:cs typeface="Times New Roman"/>
              </a:rPr>
              <a:t>and the </a:t>
            </a:r>
            <a:r>
              <a:rPr lang="en-US" sz="1800" b="0" i="1" dirty="0">
                <a:latin typeface="Times New Roman"/>
                <a:cs typeface="Times New Roman"/>
              </a:rPr>
              <a:t>food</a:t>
            </a:r>
            <a:r>
              <a:rPr lang="en-US" sz="1800" b="0" dirty="0">
                <a:latin typeface="Times New Roman"/>
                <a:cs typeface="Times New Roman"/>
              </a:rPr>
              <a:t> they eat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Let the user select the animals for the game, from a supply of available animals.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endParaRPr lang="en-US" sz="1800" b="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210237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Managing software complexity</a:t>
            </a:r>
            <a:endParaRPr lang="en-US" sz="1800" dirty="0">
              <a:cs typeface="+mj-cs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625642"/>
            <a:ext cx="8763000" cy="1126958"/>
          </a:xfrm>
        </p:spPr>
        <p:txBody>
          <a:bodyPr/>
          <a:lstStyle/>
          <a:p>
            <a:pPr>
              <a:spcBef>
                <a:spcPts val="6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What is common to:</a:t>
            </a:r>
            <a:endParaRPr lang="en-US" dirty="0">
              <a:latin typeface="Times New Roman"/>
              <a:cs typeface="Times New Roman"/>
            </a:endParaRPr>
          </a:p>
          <a:p>
            <a:pPr marL="0" indent="0">
              <a:spcBef>
                <a:spcPts val="600"/>
              </a:spcBef>
              <a:buClrTx/>
              <a:buSzPct val="150000"/>
              <a:buNone/>
              <a:defRPr/>
            </a:pPr>
            <a:r>
              <a:rPr lang="en-US" sz="1200" dirty="0">
                <a:latin typeface="Consolas"/>
                <a:cs typeface="Consolas"/>
              </a:rPr>
              <a:t>LinkedList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ArrayList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Consolas"/>
                <a:cs typeface="Consolas"/>
              </a:rPr>
              <a:t>Queue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, ...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And many other classes that implement </a:t>
            </a:r>
            <a:r>
              <a:rPr lang="en-US" i="1" dirty="0">
                <a:latin typeface="Times New Roman" charset="0"/>
                <a:ea typeface="Times New Roman" charset="0"/>
                <a:cs typeface="Times New Roman" charset="0"/>
              </a:rPr>
              <a:t>ordered collections 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of elements?</a:t>
            </a:r>
          </a:p>
          <a:p>
            <a:pPr marL="0" indent="0">
              <a:spcBef>
                <a:spcPts val="600"/>
              </a:spcBef>
              <a:buClr>
                <a:schemeClr val="bg1"/>
              </a:buClr>
              <a:buSzPct val="150000"/>
              <a:buNone/>
              <a:defRPr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They all need to feature (at least) element-oriented operations: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remove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compare,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... 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0" y="1545755"/>
            <a:ext cx="7848600" cy="5187919"/>
            <a:chOff x="0" y="1545755"/>
            <a:chExt cx="7848600" cy="5187919"/>
          </a:xfrm>
        </p:grpSpPr>
        <p:grpSp>
          <p:nvGrpSpPr>
            <p:cNvPr id="5" name="Group 4"/>
            <p:cNvGrpSpPr/>
            <p:nvPr/>
          </p:nvGrpSpPr>
          <p:grpSpPr>
            <a:xfrm>
              <a:off x="228600" y="1981200"/>
              <a:ext cx="6172200" cy="4752474"/>
              <a:chOff x="228600" y="2362200"/>
              <a:chExt cx="5791200" cy="44196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/>
              <a:srcRect l="1422" t="7239" r="302" b="297"/>
              <a:stretch/>
            </p:blipFill>
            <p:spPr>
              <a:xfrm>
                <a:off x="228600" y="2362200"/>
                <a:ext cx="5791200" cy="4314771"/>
              </a:xfrm>
              <a:prstGeom prst="rect">
                <a:avLst/>
              </a:prstGeom>
            </p:spPr>
          </p:pic>
          <p:sp>
            <p:nvSpPr>
              <p:cNvPr id="7" name="Rectangle 6"/>
              <p:cNvSpPr txBox="1">
                <a:spLocks noChangeArrowheads="1"/>
              </p:cNvSpPr>
              <p:nvPr/>
            </p:nvSpPr>
            <p:spPr bwMode="auto">
              <a:xfrm>
                <a:off x="4800600" y="6324600"/>
                <a:ext cx="609600" cy="4572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FAA26D3D-D897-4be2-8F04-BA451C77F1D7}">
                  <ma14:placeholderFlag xmlns:ma14="http://schemas.microsoft.com/office/mac/drawingml/2011/main" xmlns="" val="1"/>
                </a:ex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6600"/>
                  </a:buClr>
                  <a:buSzPct val="100000"/>
                  <a:buFont typeface="Wingdings" charset="0"/>
                  <a:buChar char="n"/>
                  <a:defRPr sz="16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algn="l" rtl="0" eaLnBrk="0" fontAlgn="base" hangingPunct="0">
                  <a:spcBef>
                    <a:spcPct val="60000"/>
                  </a:spcBef>
                  <a:spcAft>
                    <a:spcPct val="0"/>
                  </a:spcAft>
                  <a:buClr>
                    <a:srgbClr val="000099"/>
                  </a:buClr>
                  <a:buSzPct val="75000"/>
                  <a:buFont typeface="Wingdings" charset="0"/>
                  <a:buChar char="l"/>
                  <a:defRPr sz="16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75000"/>
                  <a:buFont typeface="Wingdings" charset="0"/>
                  <a:buChar char="q"/>
                  <a:defRPr sz="16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0"/>
                  <a:buChar char="n"/>
                  <a:defRPr sz="16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0"/>
                  <a:buChar char="n"/>
                  <a:defRPr sz="1600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pitchFamily="2" charset="2"/>
                  <a:buChar char="n"/>
                  <a:defRPr sz="16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buFont typeface="Wingdings" charset="0"/>
                  <a:buNone/>
                  <a:defRPr/>
                </a:pPr>
                <a:r>
                  <a:rPr lang="en-US" b="0" dirty="0">
                    <a:latin typeface="Times New Roman"/>
                    <a:cs typeface="Times New Roman"/>
                  </a:rPr>
                  <a:t>etc...</a:t>
                </a:r>
              </a:p>
              <a:p>
                <a:pPr>
                  <a:defRPr/>
                </a:pPr>
                <a:endParaRPr lang="en-US" b="0" dirty="0">
                  <a:latin typeface="Times New Roman"/>
                  <a:cs typeface="Times New Roman"/>
                </a:endParaRPr>
              </a:p>
            </p:txBody>
          </p:sp>
        </p:grp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0" y="1545755"/>
              <a:ext cx="7848600" cy="5016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201600" tIns="176400" rIns="180000" bIns="0"/>
            <a:lstStyle/>
            <a:p>
              <a:pPr algn="l">
                <a:lnSpc>
                  <a:spcPts val="1640"/>
                </a:lnSpc>
                <a:spcBef>
                  <a:spcPct val="5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b="0" dirty="0">
                  <a:latin typeface="Lucida Console" charset="0"/>
                  <a:cs typeface="+mn-cs"/>
                </a:rPr>
                <a:t>Interface List&lt;T&gt;:</a:t>
              </a:r>
            </a:p>
            <a:p>
              <a:pPr algn="l">
                <a:lnSpc>
                  <a:spcPts val="1640"/>
                </a:lnSpc>
                <a:spcBef>
                  <a:spcPct val="5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endParaRPr lang="en-US" sz="1400" b="0" dirty="0">
                <a:latin typeface="Lucida Console" charset="0"/>
                <a:cs typeface="+mn-cs"/>
              </a:endParaRPr>
            </a:p>
          </p:txBody>
        </p:sp>
      </p:grpSp>
      <p:sp>
        <p:nvSpPr>
          <p:cNvPr id="12" name="Rectangle 6"/>
          <p:cNvSpPr txBox="1">
            <a:spLocks noChangeArrowheads="1"/>
          </p:cNvSpPr>
          <p:nvPr/>
        </p:nvSpPr>
        <p:spPr bwMode="auto">
          <a:xfrm>
            <a:off x="6629400" y="2047416"/>
            <a:ext cx="1905000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b="0" dirty="0">
                <a:latin typeface="Times New Roman"/>
                <a:cs typeface="Times New Roman"/>
              </a:rPr>
              <a:t>The </a:t>
            </a:r>
            <a:r>
              <a:rPr lang="en-US" sz="1200" b="0" dirty="0">
                <a:latin typeface="Consolas"/>
                <a:cs typeface="Consolas"/>
              </a:rPr>
              <a:t>List</a:t>
            </a:r>
            <a:r>
              <a:rPr lang="en-US" b="0" dirty="0">
                <a:latin typeface="Times New Roman"/>
                <a:cs typeface="Times New Roman"/>
              </a:rPr>
              <a:t> interface features 28 abstract methods for list processing</a:t>
            </a:r>
          </a:p>
          <a:p>
            <a:pPr>
              <a:defRPr/>
            </a:pP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13" name="Rectangle 6"/>
          <p:cNvSpPr txBox="1">
            <a:spLocks noChangeArrowheads="1"/>
          </p:cNvSpPr>
          <p:nvPr/>
        </p:nvSpPr>
        <p:spPr bwMode="auto">
          <a:xfrm>
            <a:off x="6629400" y="3278411"/>
            <a:ext cx="2450432" cy="1143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Wingdings" charset="0"/>
              <a:buNone/>
              <a:defRPr/>
            </a:pPr>
            <a:r>
              <a:rPr lang="en-US" b="0" u="sng" dirty="0">
                <a:latin typeface="Times New Roman"/>
                <a:cs typeface="Times New Roman"/>
              </a:rPr>
              <a:t>Best practice:</a:t>
            </a:r>
            <a:r>
              <a:rPr lang="en-US" b="0" dirty="0">
                <a:latin typeface="Times New Roman"/>
                <a:cs typeface="Times New Roman"/>
              </a:rPr>
              <a:t> When reading  the documentation of an unfamiliar class, start by checking which interfaces it implements</a:t>
            </a:r>
          </a:p>
          <a:p>
            <a:pPr>
              <a:defRPr/>
            </a:pPr>
            <a:endParaRPr lang="en-US" b="0" dirty="0">
              <a:latin typeface="Times New Roman"/>
              <a:cs typeface="Times New Roman"/>
            </a:endParaRPr>
          </a:p>
        </p:txBody>
      </p:sp>
      <p:sp>
        <p:nvSpPr>
          <p:cNvPr id="15" name="Rounded Rectangular Callout 14"/>
          <p:cNvSpPr>
            <a:spLocks noChangeArrowheads="1"/>
          </p:cNvSpPr>
          <p:nvPr/>
        </p:nvSpPr>
        <p:spPr bwMode="auto">
          <a:xfrm>
            <a:off x="6617368" y="5029200"/>
            <a:ext cx="2462464" cy="1126959"/>
          </a:xfrm>
          <a:prstGeom prst="wedgeRoundRectCallout">
            <a:avLst>
              <a:gd name="adj1" fmla="val 28673"/>
              <a:gd name="adj2" fmla="val -40203"/>
              <a:gd name="adj3" fmla="val 16667"/>
            </a:avLst>
          </a:prstGeom>
          <a:solidFill>
            <a:srgbClr val="FFF6DC"/>
          </a:solidFill>
          <a:ln>
            <a:noFill/>
          </a:ln>
          <a:effectLst/>
        </p:spPr>
        <p:txBody>
          <a:bodyPr tIns="46800" anchor="ctr"/>
          <a:lstStyle/>
          <a:p>
            <a:pPr algn="l">
              <a:spcBef>
                <a:spcPts val="0"/>
              </a:spcBef>
              <a:buClr>
                <a:srgbClr val="006600"/>
              </a:buClr>
              <a:buSzPct val="100000"/>
            </a:pPr>
            <a:r>
              <a:rPr lang="en-US" sz="1400" b="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Classes that implement commonly-used interfaces are more consistent, readable, testable, familiar, and usable.</a:t>
            </a:r>
          </a:p>
        </p:txBody>
      </p:sp>
    </p:spTree>
    <p:extLst>
      <p:ext uri="{BB962C8B-B14F-4D97-AF65-F5344CB8AC3E}">
        <p14:creationId xmlns:p14="http://schemas.microsoft.com/office/powerpoint/2010/main" val="33894047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Lecture plan</a:t>
            </a:r>
          </a:p>
        </p:txBody>
      </p:sp>
      <p:sp>
        <p:nvSpPr>
          <p:cNvPr id="1248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95400" y="1066800"/>
            <a:ext cx="5486400" cy="3505200"/>
          </a:xfrm>
        </p:spPr>
        <p:txBody>
          <a:bodyPr/>
          <a:lstStyle/>
          <a:p>
            <a:pPr marL="0" indent="0">
              <a:spcBef>
                <a:spcPts val="3000"/>
              </a:spcBef>
              <a:buClrTx/>
              <a:buNone/>
              <a:defRPr/>
            </a:pPr>
            <a:r>
              <a:rPr lang="en-US" sz="2000" u="sng" kern="1200" dirty="0">
                <a:latin typeface="Times New Roman"/>
                <a:cs typeface="Times New Roman"/>
              </a:rPr>
              <a:t>Using interfaces for: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Type hierarchy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Polymorphism </a:t>
            </a:r>
            <a:r>
              <a:rPr lang="en-US" kern="1200" dirty="0">
                <a:latin typeface="Times New Roman"/>
                <a:cs typeface="Times New Roman"/>
              </a:rPr>
              <a:t>(managing objects heterogeneously)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Standardization </a:t>
            </a:r>
            <a:r>
              <a:rPr lang="en-US" kern="1200" dirty="0">
                <a:latin typeface="Times New Roman"/>
                <a:cs typeface="Times New Roman"/>
              </a:rPr>
              <a:t>(building and using classes consistently)</a:t>
            </a:r>
          </a:p>
          <a:p>
            <a:pPr marL="269875" indent="-269875">
              <a:spcBef>
                <a:spcPct val="100000"/>
              </a:spcBef>
              <a:buClrTx/>
              <a:buFont typeface="Arial"/>
              <a:buChar char="•"/>
              <a:defRPr/>
            </a:pPr>
            <a:r>
              <a:rPr lang="en-US" sz="1800" kern="1200" dirty="0">
                <a:latin typeface="Times New Roman"/>
                <a:cs typeface="Times New Roman"/>
              </a:rPr>
              <a:t>Multiple inheritance</a:t>
            </a: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  <a:p>
            <a:pPr>
              <a:spcBef>
                <a:spcPct val="100000"/>
              </a:spcBef>
              <a:buClrTx/>
              <a:buFont typeface="Wingdings" charset="0"/>
              <a:buNone/>
              <a:defRPr/>
            </a:pPr>
            <a:endParaRPr lang="en-US" u="sng" dirty="0">
              <a:latin typeface="Times New Roman"/>
              <a:cs typeface="Times New Roman"/>
            </a:endParaRPr>
          </a:p>
        </p:txBody>
      </p:sp>
      <p:sp>
        <p:nvSpPr>
          <p:cNvPr id="9" name="Right Arrow 8"/>
          <p:cNvSpPr/>
          <p:nvPr/>
        </p:nvSpPr>
        <p:spPr bwMode="auto">
          <a:xfrm>
            <a:off x="990600" y="3352800"/>
            <a:ext cx="6096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657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457200" y="838200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Animal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Multiple inheritance </a:t>
            </a:r>
            <a:r>
              <a:rPr lang="en-US" sz="2000" dirty="0"/>
              <a:t>(in a nutshell)</a:t>
            </a:r>
            <a:endParaRPr lang="en-US" sz="2000" dirty="0">
              <a:cs typeface="+mj-cs"/>
            </a:endParaRPr>
          </a:p>
        </p:txBody>
      </p:sp>
      <p:sp>
        <p:nvSpPr>
          <p:cNvPr id="1338387" name="Rectangle 19"/>
          <p:cNvSpPr>
            <a:spLocks noChangeArrowheads="1"/>
          </p:cNvSpPr>
          <p:nvPr/>
        </p:nvSpPr>
        <p:spPr bwMode="auto">
          <a:xfrm>
            <a:off x="451945" y="3791608"/>
            <a:ext cx="5186855" cy="19233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 anchor="t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Alligator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Animal, Predator, Amphibious {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9350982-474F-3D45-B470-6479E663B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06904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Predator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Predator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0F8839-9503-8342-8535-69672CF9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45" y="2775608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Amphibious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Amphibious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21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83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457200" y="838200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Animal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92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Multiple inheritance </a:t>
            </a:r>
            <a:r>
              <a:rPr lang="en-US" sz="2000" dirty="0"/>
              <a:t>(in a nutshell)</a:t>
            </a:r>
            <a:endParaRPr lang="en-US" sz="2000" dirty="0">
              <a:cs typeface="+mj-cs"/>
            </a:endParaRPr>
          </a:p>
        </p:txBody>
      </p:sp>
      <p:sp>
        <p:nvSpPr>
          <p:cNvPr id="1338387" name="Rectangle 19"/>
          <p:cNvSpPr>
            <a:spLocks noChangeArrowheads="1"/>
          </p:cNvSpPr>
          <p:nvPr/>
        </p:nvSpPr>
        <p:spPr bwMode="auto">
          <a:xfrm>
            <a:off x="451945" y="3791608"/>
            <a:ext cx="5186855" cy="19233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 anchor="t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Alligator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Animal, Predator, Amphibious {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Alligator fields and constructors declarations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Animal methods */             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mandatory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Predator methods */           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mandatory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Amphibious methods */     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mandatory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1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Alligator methods */           </a:t>
            </a:r>
            <a:r>
              <a:rPr lang="en-US" sz="12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optional</a:t>
            </a:r>
            <a:endParaRPr lang="en-US" sz="1100" b="0" dirty="0">
              <a:solidFill>
                <a:schemeClr val="accent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3016C5-4B32-FD46-BA64-1A82FD5FDD65}"/>
              </a:ext>
            </a:extLst>
          </p:cNvPr>
          <p:cNvGrpSpPr/>
          <p:nvPr/>
        </p:nvGrpSpPr>
        <p:grpSpPr>
          <a:xfrm>
            <a:off x="5093855" y="4724400"/>
            <a:ext cx="3059545" cy="1126959"/>
            <a:chOff x="5093855" y="4724400"/>
            <a:chExt cx="3059545" cy="1126959"/>
          </a:xfrm>
        </p:grpSpPr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5943600" y="4724400"/>
              <a:ext cx="2209800" cy="1126959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tIns="46800" anchor="ctr"/>
            <a:lstStyle/>
            <a:p>
              <a:pPr algn="l"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Each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Alligator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 object can be treated either as an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Animal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, or as a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Predator</a:t>
              </a: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,</a:t>
              </a:r>
              <a:b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</a:br>
              <a:r>
                <a:rPr lang="en-US" sz="1400" b="0" dirty="0"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or as an </a:t>
              </a:r>
              <a:r>
                <a:rPr lang="en-US" sz="1200" b="0" dirty="0"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Amphibious</a:t>
              </a:r>
            </a:p>
          </p:txBody>
        </p:sp>
        <p:cxnSp>
          <p:nvCxnSpPr>
            <p:cNvPr id="13" name="AutoShape 8"/>
            <p:cNvCxnSpPr>
              <a:cxnSpLocks noChangeShapeType="1"/>
              <a:stCxn id="10" idx="1"/>
            </p:cNvCxnSpPr>
            <p:nvPr/>
          </p:nvCxnSpPr>
          <p:spPr bwMode="auto">
            <a:xfrm flipH="1">
              <a:off x="5093855" y="5287880"/>
              <a:ext cx="849745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6" name="Rectangle 6"/>
          <p:cNvSpPr txBox="1">
            <a:spLocks noChangeArrowheads="1"/>
          </p:cNvSpPr>
          <p:nvPr/>
        </p:nvSpPr>
        <p:spPr bwMode="auto">
          <a:xfrm>
            <a:off x="3467100" y="1937408"/>
            <a:ext cx="4953000" cy="1676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 marL="179388" indent="-179388">
              <a:spcBef>
                <a:spcPts val="1800"/>
              </a:spcBef>
              <a:buClrTx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A class can implement more than one interface</a:t>
            </a:r>
          </a:p>
          <a:p>
            <a:pPr marL="179388" indent="-179388">
              <a:spcBef>
                <a:spcPts val="1800"/>
              </a:spcBef>
              <a:buClrTx/>
              <a:buFont typeface="Arial"/>
              <a:buChar char="•"/>
              <a:defRPr/>
            </a:pPr>
            <a:r>
              <a:rPr lang="en-US" sz="1800" b="0" dirty="0">
                <a:latin typeface="Times New Roman"/>
                <a:cs typeface="Times New Roman"/>
              </a:rPr>
              <a:t>Results in a simple form of </a:t>
            </a:r>
            <a:r>
              <a:rPr lang="en-US" sz="1800" b="0" i="1" dirty="0">
                <a:latin typeface="Times New Roman"/>
                <a:cs typeface="Times New Roman"/>
              </a:rPr>
              <a:t>multiple inheritance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9350982-474F-3D45-B470-6479E663B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806904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Predator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Predator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950F8839-9503-8342-8535-69672CF9B0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45" y="2775608"/>
            <a:ext cx="2535900" cy="838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 algn="l">
              <a:defRPr/>
            </a:pP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Amphibious {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200" b="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/** Amphibious methods */</a:t>
            </a:r>
            <a:endParaRPr lang="en-US" sz="1100" b="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 algn="l">
              <a:spcBef>
                <a:spcPts val="400"/>
              </a:spcBef>
              <a:defRPr/>
            </a:pPr>
            <a:r>
              <a:rPr lang="en-US" sz="11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100" b="0" dirty="0">
              <a:latin typeface="Lucida Console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468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Summary</a:t>
            </a:r>
          </a:p>
        </p:txBody>
      </p:sp>
      <p:sp>
        <p:nvSpPr>
          <p:cNvPr id="45062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81000" y="1219200"/>
            <a:ext cx="7620000" cy="4648200"/>
          </a:xfrm>
        </p:spPr>
        <p:txBody>
          <a:bodyPr/>
          <a:lstStyle/>
          <a:p>
            <a:pPr>
              <a:spcBef>
                <a:spcPts val="240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Interfaces provide a relatively simple means for</a:t>
            </a:r>
          </a:p>
          <a:p>
            <a:pPr marL="265113" lvl="1" indent="-265113">
              <a:spcBef>
                <a:spcPts val="18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1800" dirty="0">
                <a:latin typeface="Times New Roman"/>
                <a:cs typeface="Times New Roman"/>
              </a:rPr>
              <a:t>Modeling type hierarchies</a:t>
            </a:r>
          </a:p>
          <a:p>
            <a:pPr marL="265113" lvl="1" indent="-265113">
              <a:spcBef>
                <a:spcPts val="18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1800" dirty="0">
                <a:latin typeface="Times New Roman"/>
                <a:cs typeface="Times New Roman"/>
              </a:rPr>
              <a:t>Polymorphic processing</a:t>
            </a:r>
          </a:p>
          <a:p>
            <a:pPr marL="265113" lvl="1" indent="-265113">
              <a:spcBef>
                <a:spcPts val="18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1800" dirty="0">
                <a:latin typeface="Times New Roman"/>
                <a:cs typeface="Times New Roman"/>
              </a:rPr>
              <a:t>Imposing order in software development projects</a:t>
            </a:r>
          </a:p>
          <a:p>
            <a:pPr marL="265113" lvl="1" indent="-265113">
              <a:spcBef>
                <a:spcPts val="1800"/>
              </a:spcBef>
              <a:buClrTx/>
              <a:buSzPct val="100000"/>
              <a:buFont typeface="Arial"/>
              <a:buChar char="•"/>
              <a:defRPr/>
            </a:pPr>
            <a:r>
              <a:rPr lang="en-US" sz="1800" dirty="0">
                <a:latin typeface="Times New Roman"/>
                <a:cs typeface="Times New Roman"/>
              </a:rPr>
              <a:t>Multiple inheritance</a:t>
            </a:r>
            <a:br>
              <a:rPr lang="en-US" sz="1800" dirty="0">
                <a:latin typeface="Times New Roman"/>
                <a:cs typeface="Times New Roman"/>
              </a:rPr>
            </a:br>
            <a:endParaRPr lang="en-US" sz="1800" dirty="0">
              <a:latin typeface="Times New Roman"/>
              <a:cs typeface="Times New Roman"/>
            </a:endParaRPr>
          </a:p>
          <a:p>
            <a:pPr marL="0" lvl="1" indent="0">
              <a:spcBef>
                <a:spcPts val="1800"/>
              </a:spcBef>
              <a:buClrTx/>
              <a:buSzPct val="100000"/>
              <a:buFont typeface="Wingdings" charset="0"/>
              <a:buNone/>
              <a:defRPr/>
            </a:pPr>
            <a:r>
              <a:rPr lang="en-US" sz="1800" dirty="0">
                <a:latin typeface="Times New Roman"/>
                <a:cs typeface="Times New Roman"/>
              </a:rPr>
              <a:t>And, unlike regular inheritance (sub-classing), interface-based inheritance is ...</a:t>
            </a:r>
          </a:p>
          <a:p>
            <a:pPr marL="0" lvl="1" indent="0">
              <a:spcBef>
                <a:spcPts val="1800"/>
              </a:spcBef>
              <a:buClrTx/>
              <a:buSzPct val="100000"/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  <a:p>
            <a:pPr marL="0" lvl="1" indent="0">
              <a:spcBef>
                <a:spcPts val="1800"/>
              </a:spcBef>
              <a:buClrTx/>
              <a:buSzPct val="100000"/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-804863" y="2082800"/>
            <a:ext cx="18573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dirty="0"/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3124200" y="4572000"/>
            <a:ext cx="2133600" cy="762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 sz="1600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2400"/>
              </a:spcBef>
              <a:buFont typeface="Wingdings" charset="0"/>
              <a:buNone/>
              <a:defRPr/>
            </a:pPr>
            <a:r>
              <a:rPr lang="en-US" sz="4800" b="0" i="1" dirty="0">
                <a:latin typeface="Times New Roman"/>
                <a:cs typeface="Times New Roman"/>
              </a:rPr>
              <a:t>Simple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Simplicity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86200"/>
            <a:ext cx="4533900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838200"/>
            <a:ext cx="36576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838200"/>
            <a:ext cx="4424363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581400"/>
            <a:ext cx="4038600" cy="26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ED7C1-4050-E250-8CEA-12F9307BF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OPENOAM">
            <a:extLst>
              <a:ext uri="{FF2B5EF4-FFF2-40B4-BE49-F238E27FC236}">
                <a16:creationId xmlns:a16="http://schemas.microsoft.com/office/drawing/2014/main" id="{D288E362-66CF-75A4-9202-B847440DE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3">
            <a:extLst>
              <a:ext uri="{FF2B5EF4-FFF2-40B4-BE49-F238E27FC236}">
                <a16:creationId xmlns:a16="http://schemas.microsoft.com/office/drawing/2014/main" id="{6B41CBB9-20F5-705A-7764-C5416449B7A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71600" y="16764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cs typeface="+mj-cs"/>
              </a:rPr>
              <a:t> Interface Inheritance</a:t>
            </a:r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88E24A9F-2FB5-47FD-21BC-09ECFBD325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b="0" dirty="0">
                <a:cs typeface="+mn-cs"/>
              </a:rPr>
              <a:t>Introduction to Computer Science</a:t>
            </a:r>
          </a:p>
          <a:p>
            <a:pPr algn="l">
              <a:defRPr/>
            </a:pPr>
            <a:r>
              <a:rPr lang="en-US" sz="1400" b="0" dirty="0">
                <a:cs typeface="+mn-cs"/>
              </a:rPr>
              <a:t>Shimon Schocken</a:t>
            </a:r>
          </a:p>
          <a:p>
            <a:pPr algn="l">
              <a:defRPr/>
            </a:pPr>
            <a:r>
              <a:rPr lang="en-US" sz="1400" b="0" dirty="0">
                <a:cs typeface="+mn-cs"/>
              </a:rPr>
              <a:t>IDC Herzliya</a:t>
            </a:r>
          </a:p>
        </p:txBody>
      </p:sp>
      <p:sp>
        <p:nvSpPr>
          <p:cNvPr id="16389" name="Rectangle 5">
            <a:extLst>
              <a:ext uri="{FF2B5EF4-FFF2-40B4-BE49-F238E27FC236}">
                <a16:creationId xmlns:a16="http://schemas.microsoft.com/office/drawing/2014/main" id="{7F16CD24-0702-8969-AA6F-685A0FD24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6764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1600" b="0" dirty="0">
                <a:solidFill>
                  <a:srgbClr val="737373"/>
                </a:solidFill>
                <a:latin typeface="Times New Roman"/>
                <a:cs typeface="Times New Roman"/>
              </a:rPr>
              <a:t>Lecture 12-2 </a:t>
            </a:r>
            <a:endParaRPr lang="en-US" b="0" dirty="0">
              <a:latin typeface="Times New Roman"/>
              <a:cs typeface="Times New Roman"/>
            </a:endParaRPr>
          </a:p>
        </p:txBody>
      </p:sp>
      <p:pic>
        <p:nvPicPr>
          <p:cNvPr id="16390" name="Picture 6" descr="Bouquet">
            <a:extLst>
              <a:ext uri="{FF2B5EF4-FFF2-40B4-BE49-F238E27FC236}">
                <a16:creationId xmlns:a16="http://schemas.microsoft.com/office/drawing/2014/main" id="{ECDE2887-1410-DDCF-951D-6D7BAD662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971800"/>
            <a:ext cx="3886200" cy="335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3178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Type hierarchy</a:t>
            </a: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 bwMode="auto">
          <a:xfrm>
            <a:off x="618115" y="2997639"/>
            <a:ext cx="3835755" cy="172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Design decision</a:t>
            </a:r>
            <a:r>
              <a:rPr lang="en-US" sz="1800" b="0" dirty="0">
                <a:latin typeface="Times New Roman"/>
                <a:cs typeface="Times New Roman"/>
              </a:rPr>
              <a:t> </a:t>
            </a:r>
            <a:r>
              <a:rPr lang="en-US" sz="1600" b="0" dirty="0">
                <a:latin typeface="Times New Roman"/>
                <a:cs typeface="Times New Roman"/>
              </a:rPr>
              <a:t>(software engineering)</a:t>
            </a:r>
          </a:p>
          <a:p>
            <a:pPr marL="0" indent="0" algn="l">
              <a:spcBef>
                <a:spcPts val="600"/>
              </a:spcBef>
              <a:buSzPct val="100000"/>
              <a:defRPr/>
            </a:pPr>
            <a:r>
              <a:rPr lang="en-US" sz="1600" b="0" dirty="0">
                <a:latin typeface="Times New Roman"/>
                <a:cs typeface="Times New Roman"/>
              </a:rPr>
              <a:t>We’ll build a </a:t>
            </a:r>
            <a:r>
              <a:rPr lang="en-US" sz="1600" b="0" i="1" dirty="0">
                <a:latin typeface="Times New Roman"/>
                <a:cs typeface="Times New Roman"/>
              </a:rPr>
              <a:t>type hierarchy</a:t>
            </a:r>
            <a:r>
              <a:rPr lang="en-US" sz="1600" b="0" dirty="0">
                <a:latin typeface="Times New Roman"/>
                <a:cs typeface="Times New Roman"/>
              </a:rPr>
              <a:t>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Use an </a:t>
            </a:r>
            <a:r>
              <a:rPr lang="en-US" sz="1600" b="0" i="1" dirty="0">
                <a:latin typeface="Times New Roman"/>
                <a:cs typeface="Times New Roman"/>
              </a:rPr>
              <a:t>interface</a:t>
            </a:r>
            <a:r>
              <a:rPr lang="en-US" sz="1600" b="0" dirty="0">
                <a:latin typeface="Times New Roman"/>
                <a:cs typeface="Times New Roman"/>
              </a:rPr>
              <a:t> to represent the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i="1" dirty="0">
                <a:latin typeface="Times New Roman"/>
                <a:cs typeface="Times New Roman"/>
              </a:rPr>
              <a:t>common behavior</a:t>
            </a:r>
            <a:r>
              <a:rPr lang="en-US" sz="1600" b="0" dirty="0">
                <a:latin typeface="Times New Roman"/>
                <a:cs typeface="Times New Roman"/>
              </a:rPr>
              <a:t> of all the animal types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Use </a:t>
            </a:r>
            <a:r>
              <a:rPr lang="en-US" sz="1600" b="0" i="1" dirty="0">
                <a:latin typeface="Times New Roman"/>
                <a:cs typeface="Times New Roman"/>
              </a:rPr>
              <a:t>regular classes</a:t>
            </a:r>
            <a:r>
              <a:rPr lang="en-US" sz="1600" b="0" dirty="0">
                <a:latin typeface="Times New Roman"/>
                <a:cs typeface="Times New Roman"/>
              </a:rPr>
              <a:t> to represent the </a:t>
            </a:r>
            <a:r>
              <a:rPr lang="en-US" sz="1600" b="0" i="1" dirty="0">
                <a:latin typeface="Times New Roman"/>
                <a:cs typeface="Times New Roman"/>
              </a:rPr>
              <a:t>specific </a:t>
            </a:r>
            <a:r>
              <a:rPr lang="en-US" sz="1600" b="0" dirty="0">
                <a:latin typeface="Times New Roman"/>
                <a:cs typeface="Times New Roman"/>
              </a:rPr>
              <a:t>behaviors and properties 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dirty="0">
                <a:latin typeface="Times New Roman"/>
                <a:cs typeface="Times New Roman"/>
              </a:rPr>
              <a:t>of each animal type</a:t>
            </a:r>
          </a:p>
          <a:p>
            <a:pPr marL="182563" indent="-182563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(behavior = methods, properties = fields)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endParaRPr lang="en-US" sz="1600" b="0" dirty="0">
              <a:latin typeface="Times New Roman"/>
              <a:cs typeface="Times New Roman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4883910-08C4-7F4C-908A-D4F5377B1079}"/>
              </a:ext>
            </a:extLst>
          </p:cNvPr>
          <p:cNvGrpSpPr/>
          <p:nvPr/>
        </p:nvGrpSpPr>
        <p:grpSpPr>
          <a:xfrm>
            <a:off x="4724400" y="2743201"/>
            <a:ext cx="3392304" cy="2808576"/>
            <a:chOff x="5268869" y="3016832"/>
            <a:chExt cx="3392304" cy="280857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C790F14-532F-DE49-BCF5-C2EBCDB23A7E}"/>
                </a:ext>
              </a:extLst>
            </p:cNvPr>
            <p:cNvGrpSpPr/>
            <p:nvPr/>
          </p:nvGrpSpPr>
          <p:grpSpPr>
            <a:xfrm>
              <a:off x="5268869" y="3657599"/>
              <a:ext cx="3392304" cy="2167809"/>
              <a:chOff x="5517353" y="3403921"/>
              <a:chExt cx="3392304" cy="2167809"/>
            </a:xfrm>
          </p:grpSpPr>
          <p:sp>
            <p:nvSpPr>
              <p:cNvPr id="42" name="Rectangle 28">
                <a:extLst>
                  <a:ext uri="{FF2B5EF4-FFF2-40B4-BE49-F238E27FC236}">
                    <a16:creationId xmlns:a16="http://schemas.microsoft.com/office/drawing/2014/main" id="{BBC98110-7089-9B49-8EDD-DB948DB4BC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5807" y="3403921"/>
                <a:ext cx="803275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Animal</a:t>
                </a:r>
              </a:p>
            </p:txBody>
          </p:sp>
          <p:sp>
            <p:nvSpPr>
              <p:cNvPr id="43" name="Line 32">
                <a:extLst>
                  <a:ext uri="{FF2B5EF4-FFF2-40B4-BE49-F238E27FC236}">
                    <a16:creationId xmlns:a16="http://schemas.microsoft.com/office/drawing/2014/main" id="{C77A74BF-84CC-7A45-B8A0-FB2E17A462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23072" y="3827571"/>
                <a:ext cx="647020" cy="3934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44" name="Rectangle 37">
                <a:extLst>
                  <a:ext uri="{FF2B5EF4-FFF2-40B4-BE49-F238E27FC236}">
                    <a16:creationId xmlns:a16="http://schemas.microsoft.com/office/drawing/2014/main" id="{58899925-C910-FC45-8B40-A518D9B35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845" y="3725007"/>
                <a:ext cx="722312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200" b="0" dirty="0">
                    <a:cs typeface="Arial" charset="0"/>
                  </a:rPr>
                  <a:t>is-a</a:t>
                </a:r>
              </a:p>
            </p:txBody>
          </p:sp>
          <p:sp>
            <p:nvSpPr>
              <p:cNvPr id="45" name="Rectangle 42">
                <a:extLst>
                  <a:ext uri="{FF2B5EF4-FFF2-40B4-BE49-F238E27FC236}">
                    <a16:creationId xmlns:a16="http://schemas.microsoft.com/office/drawing/2014/main" id="{B1A75467-E6E2-8249-AA04-F6303F6C7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596" y="4276539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Dog</a:t>
                </a:r>
              </a:p>
            </p:txBody>
          </p:sp>
          <p:sp>
            <p:nvSpPr>
              <p:cNvPr id="46" name="Rectangle 35">
                <a:extLst>
                  <a:ext uri="{FF2B5EF4-FFF2-40B4-BE49-F238E27FC236}">
                    <a16:creationId xmlns:a16="http://schemas.microsoft.com/office/drawing/2014/main" id="{81DF25B4-2ED0-414C-9C01-04E0E6420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532" y="4771771"/>
                <a:ext cx="722313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200" b="0" dirty="0">
                    <a:cs typeface="Arial" charset="0"/>
                  </a:rPr>
                  <a:t>is-a</a:t>
                </a:r>
              </a:p>
            </p:txBody>
          </p:sp>
          <p:sp>
            <p:nvSpPr>
              <p:cNvPr id="47" name="Oval 38">
                <a:extLst>
                  <a:ext uri="{FF2B5EF4-FFF2-40B4-BE49-F238E27FC236}">
                    <a16:creationId xmlns:a16="http://schemas.microsoft.com/office/drawing/2014/main" id="{FF87B71D-4AC4-6F4D-84B1-C97625C3F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353" y="5232005"/>
                <a:ext cx="914400" cy="330200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max</a:t>
                </a:r>
              </a:p>
            </p:txBody>
          </p:sp>
          <p:sp>
            <p:nvSpPr>
              <p:cNvPr id="48" name="Oval 38">
                <a:extLst>
                  <a:ext uri="{FF2B5EF4-FFF2-40B4-BE49-F238E27FC236}">
                    <a16:creationId xmlns:a16="http://schemas.microsoft.com/office/drawing/2014/main" id="{9E0CE326-D360-8A47-BCD8-3083BCCF4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0936" y="5232006"/>
                <a:ext cx="914400" cy="330200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scooby</a:t>
                </a:r>
              </a:p>
            </p:txBody>
          </p:sp>
          <p:sp>
            <p:nvSpPr>
              <p:cNvPr id="49" name="Line 32">
                <a:extLst>
                  <a:ext uri="{FF2B5EF4-FFF2-40B4-BE49-F238E27FC236}">
                    <a16:creationId xmlns:a16="http://schemas.microsoft.com/office/drawing/2014/main" id="{3512DD76-E993-C647-A69D-21B8027FD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5841" y="4690289"/>
                <a:ext cx="409647" cy="609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50" name="Line 32">
                <a:extLst>
                  <a:ext uri="{FF2B5EF4-FFF2-40B4-BE49-F238E27FC236}">
                    <a16:creationId xmlns:a16="http://schemas.microsoft.com/office/drawing/2014/main" id="{B8A9EB4C-C710-3E43-910E-A15C9F2549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524622" y="4681281"/>
                <a:ext cx="288131" cy="609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51" name="Rectangle 37">
                <a:extLst>
                  <a:ext uri="{FF2B5EF4-FFF2-40B4-BE49-F238E27FC236}">
                    <a16:creationId xmlns:a16="http://schemas.microsoft.com/office/drawing/2014/main" id="{9DA60F48-D38B-A048-8FCF-B304FA6512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2257" y="5222480"/>
                <a:ext cx="1371600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latin typeface="Times New Roman"/>
                    <a:cs typeface="Times New Roman"/>
                  </a:rPr>
                  <a:t>(objects)</a:t>
                </a:r>
              </a:p>
            </p:txBody>
          </p:sp>
          <p:sp>
            <p:nvSpPr>
              <p:cNvPr id="52" name="Rectangle 42">
                <a:extLst>
                  <a:ext uri="{FF2B5EF4-FFF2-40B4-BE49-F238E27FC236}">
                    <a16:creationId xmlns:a16="http://schemas.microsoft.com/office/drawing/2014/main" id="{BAD0CCA9-CD99-DF4C-9246-BD130D069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6289" y="4264346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Cow</a:t>
                </a:r>
              </a:p>
            </p:txBody>
          </p:sp>
          <p:sp>
            <p:nvSpPr>
              <p:cNvPr id="53" name="Rectangle 42">
                <a:extLst>
                  <a:ext uri="{FF2B5EF4-FFF2-40B4-BE49-F238E27FC236}">
                    <a16:creationId xmlns:a16="http://schemas.microsoft.com/office/drawing/2014/main" id="{87AF7C9F-5018-C142-A537-3E74A23BB7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439" y="4260596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Mouse</a:t>
                </a:r>
              </a:p>
            </p:txBody>
          </p:sp>
          <p:sp>
            <p:nvSpPr>
              <p:cNvPr id="54" name="Line 32">
                <a:extLst>
                  <a:ext uri="{FF2B5EF4-FFF2-40B4-BE49-F238E27FC236}">
                    <a16:creationId xmlns:a16="http://schemas.microsoft.com/office/drawing/2014/main" id="{99CC396B-1C63-D64F-9F66-27B6F7D6EC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46154" y="3808661"/>
                <a:ext cx="0" cy="4123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55" name="Line 32">
                <a:extLst>
                  <a:ext uri="{FF2B5EF4-FFF2-40B4-BE49-F238E27FC236}">
                    <a16:creationId xmlns:a16="http://schemas.microsoft.com/office/drawing/2014/main" id="{1FC80E6C-478B-E944-A10D-D098A87142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98546" y="3827571"/>
                <a:ext cx="722313" cy="349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56" name="Rectangle 37">
                <a:extLst>
                  <a:ext uri="{FF2B5EF4-FFF2-40B4-BE49-F238E27FC236}">
                    <a16:creationId xmlns:a16="http://schemas.microsoft.com/office/drawing/2014/main" id="{A1AD43F7-9101-8A44-8CE8-F32AC55B5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8057" y="3415466"/>
                <a:ext cx="1371600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latin typeface="Times New Roman"/>
                    <a:cs typeface="Times New Roman"/>
                  </a:rPr>
                  <a:t>interface</a:t>
                </a:r>
              </a:p>
            </p:txBody>
          </p:sp>
        </p:grpSp>
        <p:sp>
          <p:nvSpPr>
            <p:cNvPr id="57" name="Rounded Rectangular Callout 56">
              <a:extLst>
                <a:ext uri="{FF2B5EF4-FFF2-40B4-BE49-F238E27FC236}">
                  <a16:creationId xmlns:a16="http://schemas.microsoft.com/office/drawing/2014/main" id="{A91F3A13-4AAE-2D4F-A849-48A9D45F9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22" y="3016832"/>
              <a:ext cx="1530659" cy="424431"/>
            </a:xfrm>
            <a:prstGeom prst="wedgeRoundRectCallout">
              <a:avLst>
                <a:gd name="adj1" fmla="val 21265"/>
                <a:gd name="adj2" fmla="val -39279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Type Hierarchy:</a:t>
              </a:r>
            </a:p>
          </p:txBody>
        </p:sp>
      </p:grpSp>
      <p:sp>
        <p:nvSpPr>
          <p:cNvPr id="33" name="Rectangle 37">
            <a:extLst>
              <a:ext uri="{FF2B5EF4-FFF2-40B4-BE49-F238E27FC236}">
                <a16:creationId xmlns:a16="http://schemas.microsoft.com/office/drawing/2014/main" id="{BECA815E-71CE-814A-A146-4B41DB6CE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768" y="4240643"/>
            <a:ext cx="914400" cy="35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1400" b="0" dirty="0">
                <a:latin typeface="Times New Roman"/>
                <a:cs typeface="Times New Roman"/>
              </a:rPr>
              <a:t>regular classes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8DC5283-341A-F949-8154-A989AC0A6491}"/>
              </a:ext>
            </a:extLst>
          </p:cNvPr>
          <p:cNvGrpSpPr/>
          <p:nvPr/>
        </p:nvGrpSpPr>
        <p:grpSpPr>
          <a:xfrm>
            <a:off x="4533900" y="364591"/>
            <a:ext cx="4516751" cy="1927150"/>
            <a:chOff x="4533900" y="364591"/>
            <a:chExt cx="4516751" cy="1927150"/>
          </a:xfrm>
        </p:grpSpPr>
        <p:cxnSp>
          <p:nvCxnSpPr>
            <p:cNvPr id="40" name="AutoShape 8">
              <a:extLst>
                <a:ext uri="{FF2B5EF4-FFF2-40B4-BE49-F238E27FC236}">
                  <a16:creationId xmlns:a16="http://schemas.microsoft.com/office/drawing/2014/main" id="{207E86CF-AD29-2944-B7FE-49FF678060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533900" y="1676400"/>
              <a:ext cx="717248" cy="0"/>
            </a:xfrm>
            <a:prstGeom prst="straightConnector1">
              <a:avLst/>
            </a:prstGeom>
            <a:noFill/>
            <a:ln w="15875">
              <a:solidFill>
                <a:schemeClr val="bg1">
                  <a:lumMod val="50000"/>
                </a:schemeClr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8" name="AutoShape 7">
              <a:extLst>
                <a:ext uri="{FF2B5EF4-FFF2-40B4-BE49-F238E27FC236}">
                  <a16:creationId xmlns:a16="http://schemas.microsoft.com/office/drawing/2014/main" id="{9CF847EF-9908-9B47-8186-EBD6337AA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255" y="364591"/>
              <a:ext cx="3992396" cy="1927150"/>
            </a:xfrm>
            <a:prstGeom prst="roundRect">
              <a:avLst>
                <a:gd name="adj" fmla="val 16667"/>
              </a:avLst>
            </a:prstGeom>
            <a:solidFill>
              <a:srgbClr val="FFF6DC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46800" rIns="0" anchor="t" anchorCtr="0"/>
            <a:lstStyle/>
            <a:p>
              <a:pPr algn="l">
                <a:spcBef>
                  <a:spcPts val="300"/>
                </a:spcBef>
                <a:buClr>
                  <a:srgbClr val="006600"/>
                </a:buClr>
                <a:buSzPct val="100000"/>
              </a:pPr>
              <a:r>
                <a:rPr lang="en-US" sz="1400" b="0" u="sng" dirty="0">
                  <a:latin typeface="Times New Roman" charset="0"/>
                  <a:ea typeface="ＭＳ Ｐゴシック" charset="-128"/>
                </a:rPr>
                <a:t>An interface specifies a contract: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623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Type hierarchy</a:t>
            </a: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cxnSp>
        <p:nvCxnSpPr>
          <p:cNvPr id="42" name="AutoShape 8">
            <a:extLst>
              <a:ext uri="{FF2B5EF4-FFF2-40B4-BE49-F238E27FC236}">
                <a16:creationId xmlns:a16="http://schemas.microsoft.com/office/drawing/2014/main" id="{B1BE1C65-E583-AB49-B987-D200E19662D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33900" y="1676400"/>
            <a:ext cx="717248" cy="0"/>
          </a:xfrm>
          <a:prstGeom prst="straightConnector1">
            <a:avLst/>
          </a:prstGeom>
          <a:noFill/>
          <a:ln w="15875">
            <a:solidFill>
              <a:schemeClr val="bg1">
                <a:lumMod val="50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3" name="AutoShape 7">
            <a:extLst>
              <a:ext uri="{FF2B5EF4-FFF2-40B4-BE49-F238E27FC236}">
                <a16:creationId xmlns:a16="http://schemas.microsoft.com/office/drawing/2014/main" id="{8526CED8-8562-9443-BF50-A321CF7836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255" y="364591"/>
            <a:ext cx="3992396" cy="1927150"/>
          </a:xfrm>
          <a:prstGeom prst="roundRect">
            <a:avLst>
              <a:gd name="adj" fmla="val 16667"/>
            </a:avLst>
          </a:prstGeom>
          <a:solidFill>
            <a:srgbClr val="FFF6DC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46800" rIns="0" anchor="t" anchorCtr="0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An interface specifies a contract: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Every object of type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be able to do </a:t>
            </a:r>
            <a:br>
              <a:rPr lang="en-US" sz="1400" b="0" dirty="0">
                <a:latin typeface="Times New Roman" charset="0"/>
                <a:ea typeface="ＭＳ Ｐゴシック" charset="-128"/>
              </a:rPr>
            </a:br>
            <a:r>
              <a:rPr lang="en-US" sz="1400" b="0" i="1" dirty="0">
                <a:latin typeface="Times New Roman" charset="0"/>
                <a:ea typeface="ＭＳ Ｐゴシック" charset="-128"/>
              </a:rPr>
              <a:t>at least 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two things (for this game):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Make a sound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Return the food it eats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Implication: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every class that is-an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implement </a:t>
            </a:r>
            <a:r>
              <a:rPr lang="en-US" sz="1400" b="0" i="1" dirty="0">
                <a:latin typeface="Times New Roman" charset="0"/>
                <a:ea typeface="ＭＳ Ｐゴシック" charset="-128"/>
              </a:rPr>
              <a:t>at least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the methods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sound()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and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eats()</a:t>
            </a:r>
            <a:endParaRPr lang="en-US" sz="1400" b="0" dirty="0"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67" name="Rectangle 5">
            <a:extLst>
              <a:ext uri="{FF2B5EF4-FFF2-40B4-BE49-F238E27FC236}">
                <a16:creationId xmlns:a16="http://schemas.microsoft.com/office/drawing/2014/main" id="{7C44D77C-08E9-E648-9195-96D6BD615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115" y="2997639"/>
            <a:ext cx="3835755" cy="172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 marL="342900" indent="-3429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800" b="0" u="sng" dirty="0">
                <a:latin typeface="Times New Roman"/>
                <a:cs typeface="Times New Roman"/>
              </a:rPr>
              <a:t>Design decision</a:t>
            </a:r>
            <a:r>
              <a:rPr lang="en-US" sz="1800" b="0" dirty="0">
                <a:latin typeface="Times New Roman"/>
                <a:cs typeface="Times New Roman"/>
              </a:rPr>
              <a:t> </a:t>
            </a:r>
            <a:r>
              <a:rPr lang="en-US" sz="1600" b="0" dirty="0">
                <a:latin typeface="Times New Roman"/>
                <a:cs typeface="Times New Roman"/>
              </a:rPr>
              <a:t>(software engineering)</a:t>
            </a:r>
          </a:p>
          <a:p>
            <a:pPr marL="0" indent="0" algn="l">
              <a:spcBef>
                <a:spcPts val="600"/>
              </a:spcBef>
              <a:buSzPct val="100000"/>
              <a:defRPr/>
            </a:pPr>
            <a:r>
              <a:rPr lang="en-US" sz="1600" b="0" dirty="0">
                <a:latin typeface="Times New Roman"/>
                <a:cs typeface="Times New Roman"/>
              </a:rPr>
              <a:t>We’ll build a </a:t>
            </a:r>
            <a:r>
              <a:rPr lang="en-US" sz="1600" b="0" i="1" dirty="0">
                <a:latin typeface="Times New Roman"/>
                <a:cs typeface="Times New Roman"/>
              </a:rPr>
              <a:t>type hierarchy</a:t>
            </a:r>
            <a:r>
              <a:rPr lang="en-US" sz="1600" b="0" dirty="0">
                <a:latin typeface="Times New Roman"/>
                <a:cs typeface="Times New Roman"/>
              </a:rPr>
              <a:t>: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Use an </a:t>
            </a:r>
            <a:r>
              <a:rPr lang="en-US" sz="1600" b="0" i="1" dirty="0">
                <a:latin typeface="Times New Roman"/>
                <a:cs typeface="Times New Roman"/>
              </a:rPr>
              <a:t>interface</a:t>
            </a:r>
            <a:r>
              <a:rPr lang="en-US" sz="1600" b="0" dirty="0">
                <a:latin typeface="Times New Roman"/>
                <a:cs typeface="Times New Roman"/>
              </a:rPr>
              <a:t> to represent the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i="1" dirty="0">
                <a:latin typeface="Times New Roman"/>
                <a:cs typeface="Times New Roman"/>
              </a:rPr>
              <a:t>common behavior</a:t>
            </a:r>
            <a:r>
              <a:rPr lang="en-US" sz="1600" b="0" dirty="0">
                <a:latin typeface="Times New Roman"/>
                <a:cs typeface="Times New Roman"/>
              </a:rPr>
              <a:t> of all the animal types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Use </a:t>
            </a:r>
            <a:r>
              <a:rPr lang="en-US" sz="1600" b="0" i="1" dirty="0">
                <a:latin typeface="Times New Roman"/>
                <a:cs typeface="Times New Roman"/>
              </a:rPr>
              <a:t>regular classes</a:t>
            </a:r>
            <a:r>
              <a:rPr lang="en-US" sz="1600" b="0" dirty="0">
                <a:latin typeface="Times New Roman"/>
                <a:cs typeface="Times New Roman"/>
              </a:rPr>
              <a:t> to represent the </a:t>
            </a:r>
            <a:r>
              <a:rPr lang="en-US" sz="1600" b="0" i="1" dirty="0">
                <a:latin typeface="Times New Roman"/>
                <a:cs typeface="Times New Roman"/>
              </a:rPr>
              <a:t>specific behaviors</a:t>
            </a:r>
            <a:r>
              <a:rPr lang="en-US" sz="1600" b="0" dirty="0">
                <a:latin typeface="Times New Roman"/>
                <a:cs typeface="Times New Roman"/>
              </a:rPr>
              <a:t> and properties </a:t>
            </a:r>
            <a:br>
              <a:rPr lang="en-US" sz="1600" b="0" dirty="0">
                <a:latin typeface="Times New Roman"/>
                <a:cs typeface="Times New Roman"/>
              </a:rPr>
            </a:br>
            <a:r>
              <a:rPr lang="en-US" sz="1600" b="0" dirty="0">
                <a:latin typeface="Times New Roman"/>
                <a:cs typeface="Times New Roman"/>
              </a:rPr>
              <a:t>of each animal type</a:t>
            </a:r>
          </a:p>
          <a:p>
            <a:pPr marL="182563" indent="-182563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sz="1600" b="0" dirty="0">
                <a:latin typeface="Times New Roman"/>
                <a:cs typeface="Times New Roman"/>
              </a:rPr>
              <a:t>(behavior = methods, properties = fields)</a:t>
            </a:r>
          </a:p>
          <a:p>
            <a:pPr marL="182563" indent="-182563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endParaRPr lang="en-US" sz="1600" b="0" dirty="0">
              <a:latin typeface="Times New Roman"/>
              <a:cs typeface="Times New Roman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0C0A45E-B4F3-3249-A7C6-47FD1479B53B}"/>
              </a:ext>
            </a:extLst>
          </p:cNvPr>
          <p:cNvGrpSpPr/>
          <p:nvPr/>
        </p:nvGrpSpPr>
        <p:grpSpPr>
          <a:xfrm>
            <a:off x="4724400" y="2743201"/>
            <a:ext cx="3392304" cy="2808576"/>
            <a:chOff x="5268869" y="3016832"/>
            <a:chExt cx="3392304" cy="280857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AE3E04C8-CA06-CA48-B5CE-F2729B532595}"/>
                </a:ext>
              </a:extLst>
            </p:cNvPr>
            <p:cNvGrpSpPr/>
            <p:nvPr/>
          </p:nvGrpSpPr>
          <p:grpSpPr>
            <a:xfrm>
              <a:off x="5268869" y="3657599"/>
              <a:ext cx="3392304" cy="2167809"/>
              <a:chOff x="5517353" y="3403921"/>
              <a:chExt cx="3392304" cy="2167809"/>
            </a:xfrm>
          </p:grpSpPr>
          <p:sp>
            <p:nvSpPr>
              <p:cNvPr id="71" name="Rectangle 28">
                <a:extLst>
                  <a:ext uri="{FF2B5EF4-FFF2-40B4-BE49-F238E27FC236}">
                    <a16:creationId xmlns:a16="http://schemas.microsoft.com/office/drawing/2014/main" id="{626530E6-B8F8-6647-8DF5-2609B7659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5807" y="3403921"/>
                <a:ext cx="803275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Animal</a:t>
                </a:r>
              </a:p>
            </p:txBody>
          </p:sp>
          <p:sp>
            <p:nvSpPr>
              <p:cNvPr id="72" name="Line 32">
                <a:extLst>
                  <a:ext uri="{FF2B5EF4-FFF2-40B4-BE49-F238E27FC236}">
                    <a16:creationId xmlns:a16="http://schemas.microsoft.com/office/drawing/2014/main" id="{E8EAD449-1681-714F-9739-DA875F322D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523072" y="3827571"/>
                <a:ext cx="647020" cy="39347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73" name="Rectangle 37">
                <a:extLst>
                  <a:ext uri="{FF2B5EF4-FFF2-40B4-BE49-F238E27FC236}">
                    <a16:creationId xmlns:a16="http://schemas.microsoft.com/office/drawing/2014/main" id="{431B6351-C3C8-D64F-9499-6FF15CE384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2845" y="3725007"/>
                <a:ext cx="722312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200" b="0" dirty="0">
                    <a:cs typeface="Arial" charset="0"/>
                  </a:rPr>
                  <a:t>is-a</a:t>
                </a:r>
              </a:p>
            </p:txBody>
          </p:sp>
          <p:sp>
            <p:nvSpPr>
              <p:cNvPr id="74" name="Rectangle 42">
                <a:extLst>
                  <a:ext uri="{FF2B5EF4-FFF2-40B4-BE49-F238E27FC236}">
                    <a16:creationId xmlns:a16="http://schemas.microsoft.com/office/drawing/2014/main" id="{8212608B-C169-314D-933C-B710B2377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70596" y="4276539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Dog</a:t>
                </a:r>
              </a:p>
            </p:txBody>
          </p:sp>
          <p:sp>
            <p:nvSpPr>
              <p:cNvPr id="75" name="Rectangle 35">
                <a:extLst>
                  <a:ext uri="{FF2B5EF4-FFF2-40B4-BE49-F238E27FC236}">
                    <a16:creationId xmlns:a16="http://schemas.microsoft.com/office/drawing/2014/main" id="{5C43BE8D-C589-1845-B9FD-48902C385A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532" y="4771771"/>
                <a:ext cx="722313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200" b="0" dirty="0">
                    <a:cs typeface="Arial" charset="0"/>
                  </a:rPr>
                  <a:t>is-a</a:t>
                </a:r>
              </a:p>
            </p:txBody>
          </p:sp>
          <p:sp>
            <p:nvSpPr>
              <p:cNvPr id="76" name="Oval 38">
                <a:extLst>
                  <a:ext uri="{FF2B5EF4-FFF2-40B4-BE49-F238E27FC236}">
                    <a16:creationId xmlns:a16="http://schemas.microsoft.com/office/drawing/2014/main" id="{15E41A5C-4FC1-CD40-9AA2-0ACE4AF4C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7353" y="5232005"/>
                <a:ext cx="914400" cy="330200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max</a:t>
                </a:r>
              </a:p>
            </p:txBody>
          </p:sp>
          <p:sp>
            <p:nvSpPr>
              <p:cNvPr id="77" name="Oval 38">
                <a:extLst>
                  <a:ext uri="{FF2B5EF4-FFF2-40B4-BE49-F238E27FC236}">
                    <a16:creationId xmlns:a16="http://schemas.microsoft.com/office/drawing/2014/main" id="{2CBBFA4C-9F09-984C-86BF-197567389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0936" y="5232006"/>
                <a:ext cx="914400" cy="330200"/>
              </a:xfrm>
              <a:prstGeom prst="ellipse">
                <a:avLst/>
              </a:prstGeom>
              <a:noFill/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scooby</a:t>
                </a:r>
              </a:p>
            </p:txBody>
          </p:sp>
          <p:sp>
            <p:nvSpPr>
              <p:cNvPr id="78" name="Line 32">
                <a:extLst>
                  <a:ext uri="{FF2B5EF4-FFF2-40B4-BE49-F238E27FC236}">
                    <a16:creationId xmlns:a16="http://schemas.microsoft.com/office/drawing/2014/main" id="{4D0007C5-B926-4943-B7F6-01B2046DB5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995841" y="4690289"/>
                <a:ext cx="409647" cy="609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79" name="Line 32">
                <a:extLst>
                  <a:ext uri="{FF2B5EF4-FFF2-40B4-BE49-F238E27FC236}">
                    <a16:creationId xmlns:a16="http://schemas.microsoft.com/office/drawing/2014/main" id="{F005F3A2-E156-EA48-99FA-F63D0031F5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6524622" y="4681281"/>
                <a:ext cx="288131" cy="60959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80" name="Rectangle 37">
                <a:extLst>
                  <a:ext uri="{FF2B5EF4-FFF2-40B4-BE49-F238E27FC236}">
                    <a16:creationId xmlns:a16="http://schemas.microsoft.com/office/drawing/2014/main" id="{48EEEEBA-3B70-B141-8945-2F0143BDA9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52257" y="5222480"/>
                <a:ext cx="1371600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latin typeface="Times New Roman"/>
                    <a:cs typeface="Times New Roman"/>
                  </a:rPr>
                  <a:t>(objects)</a:t>
                </a:r>
              </a:p>
            </p:txBody>
          </p:sp>
          <p:sp>
            <p:nvSpPr>
              <p:cNvPr id="81" name="Rectangle 42">
                <a:extLst>
                  <a:ext uri="{FF2B5EF4-FFF2-40B4-BE49-F238E27FC236}">
                    <a16:creationId xmlns:a16="http://schemas.microsoft.com/office/drawing/2014/main" id="{EA977F2A-336E-6248-A876-CDE0B6D53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96289" y="4264346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Cow</a:t>
                </a:r>
              </a:p>
            </p:txBody>
          </p:sp>
          <p:sp>
            <p:nvSpPr>
              <p:cNvPr id="82" name="Rectangle 42">
                <a:extLst>
                  <a:ext uri="{FF2B5EF4-FFF2-40B4-BE49-F238E27FC236}">
                    <a16:creationId xmlns:a16="http://schemas.microsoft.com/office/drawing/2014/main" id="{AB26ADC5-5BA4-8F42-9C39-C82410324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6439" y="4260596"/>
                <a:ext cx="722313" cy="349250"/>
              </a:xfrm>
              <a:prstGeom prst="rect">
                <a:avLst/>
              </a:prstGeom>
              <a:noFill/>
              <a:ln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cs typeface="Arial" charset="0"/>
                  </a:rPr>
                  <a:t>Mouse</a:t>
                </a:r>
              </a:p>
            </p:txBody>
          </p:sp>
          <p:sp>
            <p:nvSpPr>
              <p:cNvPr id="83" name="Line 32">
                <a:extLst>
                  <a:ext uri="{FF2B5EF4-FFF2-40B4-BE49-F238E27FC236}">
                    <a16:creationId xmlns:a16="http://schemas.microsoft.com/office/drawing/2014/main" id="{9DFCD7CA-2F81-8648-B769-678102F382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346154" y="3808661"/>
                <a:ext cx="0" cy="41238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84" name="Line 32">
                <a:extLst>
                  <a:ext uri="{FF2B5EF4-FFF2-40B4-BE49-F238E27FC236}">
                    <a16:creationId xmlns:a16="http://schemas.microsoft.com/office/drawing/2014/main" id="{6103D1D0-7C40-FB4D-A113-BCA25F459E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7498546" y="3827571"/>
                <a:ext cx="722313" cy="3492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>
                  <a:cs typeface="+mn-cs"/>
                </a:endParaRPr>
              </a:p>
            </p:txBody>
          </p:sp>
          <p:sp>
            <p:nvSpPr>
              <p:cNvPr id="85" name="Rectangle 37">
                <a:extLst>
                  <a:ext uri="{FF2B5EF4-FFF2-40B4-BE49-F238E27FC236}">
                    <a16:creationId xmlns:a16="http://schemas.microsoft.com/office/drawing/2014/main" id="{B9B8F856-31D1-C945-B8F1-DC14CE1391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8057" y="3415466"/>
                <a:ext cx="1371600" cy="349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bg2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b="0" dirty="0">
                    <a:latin typeface="Times New Roman"/>
                    <a:cs typeface="Times New Roman"/>
                  </a:rPr>
                  <a:t>interface</a:t>
                </a:r>
              </a:p>
            </p:txBody>
          </p:sp>
        </p:grpSp>
        <p:sp>
          <p:nvSpPr>
            <p:cNvPr id="70" name="Rounded Rectangular Callout 69">
              <a:extLst>
                <a:ext uri="{FF2B5EF4-FFF2-40B4-BE49-F238E27FC236}">
                  <a16:creationId xmlns:a16="http://schemas.microsoft.com/office/drawing/2014/main" id="{3AEFD566-ED70-BD4A-B695-804F341A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1522" y="3016832"/>
              <a:ext cx="1530659" cy="424431"/>
            </a:xfrm>
            <a:prstGeom prst="wedgeRoundRectCallout">
              <a:avLst>
                <a:gd name="adj1" fmla="val 21265"/>
                <a:gd name="adj2" fmla="val -39279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>
                <a:defRPr/>
              </a:pPr>
              <a:r>
                <a:rPr lang="en-US" sz="16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Type Hierarchy:</a:t>
              </a:r>
            </a:p>
          </p:txBody>
        </p:sp>
      </p:grpSp>
      <p:sp>
        <p:nvSpPr>
          <p:cNvPr id="86" name="Rectangle 37">
            <a:extLst>
              <a:ext uri="{FF2B5EF4-FFF2-40B4-BE49-F238E27FC236}">
                <a16:creationId xmlns:a16="http://schemas.microsoft.com/office/drawing/2014/main" id="{C939D141-FDB6-4D44-AE07-DF127DC90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1768" y="4240643"/>
            <a:ext cx="914400" cy="355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bg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sz="1400" b="0" dirty="0">
                <a:latin typeface="Times New Roman"/>
                <a:cs typeface="Times New Roman"/>
              </a:rPr>
              <a:t>regular classes</a:t>
            </a:r>
          </a:p>
        </p:txBody>
      </p:sp>
    </p:spTree>
    <p:extLst>
      <p:ext uri="{BB962C8B-B14F-4D97-AF65-F5344CB8AC3E}">
        <p14:creationId xmlns:p14="http://schemas.microsoft.com/office/powerpoint/2010/main" val="1737560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Cow</a:t>
            </a:r>
            <a:endParaRPr lang="en-US" dirty="0">
              <a:cs typeface="+mj-cs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B561C19-00C4-F045-8B67-405886BB5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667000"/>
            <a:ext cx="4191000" cy="4038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46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A3F64BA-6500-4240-859C-2ECFEDEAD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19400"/>
            <a:ext cx="25908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29263883-D853-9D46-94B6-263EF7248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500" y="2776179"/>
            <a:ext cx="1371803" cy="488406"/>
          </a:xfrm>
          <a:prstGeom prst="wedgeRoundRectCallout">
            <a:avLst>
              <a:gd name="adj1" fmla="val -85681"/>
              <a:gd name="adj2" fmla="val 2385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defRPr/>
            </a:pPr>
            <a:r>
              <a:rPr lang="en-US" sz="1600" b="0" dirty="0">
                <a:solidFill>
                  <a:schemeClr val="tx1"/>
                </a:solidFill>
                <a:latin typeface="Times New Roman"/>
                <a:cs typeface="Times New Roman"/>
              </a:rPr>
              <a:t>“is-an” 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endParaRPr lang="en-US" sz="16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0" name="AutoShape 8">
            <a:extLst>
              <a:ext uri="{FF2B5EF4-FFF2-40B4-BE49-F238E27FC236}">
                <a16:creationId xmlns:a16="http://schemas.microsoft.com/office/drawing/2014/main" id="{0C2592C9-9BA4-BE48-A771-343D70C62E4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33900" y="1676400"/>
            <a:ext cx="717248" cy="0"/>
          </a:xfrm>
          <a:prstGeom prst="straightConnector1">
            <a:avLst/>
          </a:prstGeom>
          <a:noFill/>
          <a:ln w="15875">
            <a:solidFill>
              <a:schemeClr val="bg1">
                <a:lumMod val="50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AutoShape 7">
            <a:extLst>
              <a:ext uri="{FF2B5EF4-FFF2-40B4-BE49-F238E27FC236}">
                <a16:creationId xmlns:a16="http://schemas.microsoft.com/office/drawing/2014/main" id="{FEE956B6-0C99-4E45-B755-EBB76EF015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255" y="364591"/>
            <a:ext cx="3992396" cy="1927150"/>
          </a:xfrm>
          <a:prstGeom prst="roundRect">
            <a:avLst>
              <a:gd name="adj" fmla="val 16667"/>
            </a:avLst>
          </a:prstGeom>
          <a:solidFill>
            <a:srgbClr val="FFF6DC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46800" rIns="0" anchor="t" anchorCtr="0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An interface specifies a contract: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Every object of type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be able to do </a:t>
            </a:r>
            <a:br>
              <a:rPr lang="en-US" sz="1400" b="0" dirty="0">
                <a:latin typeface="Times New Roman" charset="0"/>
                <a:ea typeface="ＭＳ Ｐゴシック" charset="-128"/>
              </a:rPr>
            </a:br>
            <a:r>
              <a:rPr lang="en-US" sz="1400" b="0" i="1" dirty="0">
                <a:latin typeface="Times New Roman" charset="0"/>
                <a:ea typeface="ＭＳ Ｐゴシック" charset="-128"/>
              </a:rPr>
              <a:t>at least 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two things (for this game):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Make a sound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Return the food it eats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Implication: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every class that is-an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implement </a:t>
            </a:r>
            <a:r>
              <a:rPr lang="en-US" sz="1400" b="0" i="1" dirty="0">
                <a:latin typeface="Times New Roman" charset="0"/>
                <a:ea typeface="ＭＳ Ｐゴシック" charset="-128"/>
              </a:rPr>
              <a:t>at least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the methods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sound()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and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eats()</a:t>
            </a:r>
            <a:endParaRPr lang="en-US" sz="1400" b="0" dirty="0"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4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Cow</a:t>
            </a:r>
            <a:endParaRPr lang="en-US" dirty="0">
              <a:cs typeface="+mj-cs"/>
            </a:endParaRPr>
          </a:p>
        </p:txBody>
      </p:sp>
      <p:sp>
        <p:nvSpPr>
          <p:cNvPr id="1356804" name="Rectangle 4"/>
          <p:cNvSpPr>
            <a:spLocks noChangeArrowheads="1"/>
          </p:cNvSpPr>
          <p:nvPr/>
        </p:nvSpPr>
        <p:spPr bwMode="auto">
          <a:xfrm>
            <a:off x="228600" y="2667000"/>
            <a:ext cx="4191000" cy="4038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46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"hay"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endParaRPr lang="en-US" sz="12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"moo"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weight of this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weight()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u="sng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u="sng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2819400"/>
            <a:ext cx="2590800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5410200" y="4876800"/>
            <a:ext cx="3124200" cy="12954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129600" rIns="0" bIns="82800"/>
          <a:lstStyle/>
          <a:p>
            <a:pPr algn="l">
              <a:spcBef>
                <a:spcPts val="600"/>
              </a:spcBef>
              <a:defRPr/>
            </a:pPr>
            <a:r>
              <a:rPr lang="en-US" sz="1400" b="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Cow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Cow();</a:t>
            </a: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System.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out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.println(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.sound());</a:t>
            </a: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934200" y="5943600"/>
            <a:ext cx="1143000" cy="4572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226800" rIns="0" bIns="262800" anchor="ctr"/>
          <a:lstStyle/>
          <a:p>
            <a:pPr algn="l">
              <a:spcBef>
                <a:spcPts val="12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moo</a:t>
            </a:r>
            <a:endParaRPr lang="en-US" sz="1200" b="0" dirty="0">
              <a:solidFill>
                <a:srgbClr val="4D9072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0" name="Rounded Rectangular Callout 19">
            <a:extLst>
              <a:ext uri="{FF2B5EF4-FFF2-40B4-BE49-F238E27FC236}">
                <a16:creationId xmlns:a16="http://schemas.microsoft.com/office/drawing/2014/main" id="{A69D945D-A4C5-AD46-9DBB-BFFED64273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500" y="2776179"/>
            <a:ext cx="1371803" cy="488406"/>
          </a:xfrm>
          <a:prstGeom prst="wedgeRoundRectCallout">
            <a:avLst>
              <a:gd name="adj1" fmla="val -85681"/>
              <a:gd name="adj2" fmla="val 23854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>
              <a:defRPr/>
            </a:pPr>
            <a:r>
              <a:rPr lang="en-US" sz="1600" b="0" dirty="0">
                <a:solidFill>
                  <a:schemeClr val="tx1"/>
                </a:solidFill>
                <a:latin typeface="Times New Roman"/>
                <a:cs typeface="Times New Roman"/>
              </a:rPr>
              <a:t>“is-an” </a:t>
            </a:r>
            <a:r>
              <a:rPr lang="en-US" sz="1200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Animal</a:t>
            </a:r>
            <a:endParaRPr lang="en-US" sz="1600" b="0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cxnSp>
        <p:nvCxnSpPr>
          <p:cNvPr id="24" name="AutoShape 8">
            <a:extLst>
              <a:ext uri="{FF2B5EF4-FFF2-40B4-BE49-F238E27FC236}">
                <a16:creationId xmlns:a16="http://schemas.microsoft.com/office/drawing/2014/main" id="{303F2CFD-1E6C-7C47-8FFA-AB26D4D2C21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533900" y="1676400"/>
            <a:ext cx="717248" cy="0"/>
          </a:xfrm>
          <a:prstGeom prst="straightConnector1">
            <a:avLst/>
          </a:prstGeom>
          <a:noFill/>
          <a:ln w="15875">
            <a:solidFill>
              <a:schemeClr val="bg1">
                <a:lumMod val="50000"/>
              </a:schemeClr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AutoShape 7">
            <a:extLst>
              <a:ext uri="{FF2B5EF4-FFF2-40B4-BE49-F238E27FC236}">
                <a16:creationId xmlns:a16="http://schemas.microsoft.com/office/drawing/2014/main" id="{4F7819B1-B0B8-E246-A329-05DC04116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8255" y="364591"/>
            <a:ext cx="3992396" cy="1927150"/>
          </a:xfrm>
          <a:prstGeom prst="roundRect">
            <a:avLst>
              <a:gd name="adj" fmla="val 16667"/>
            </a:avLst>
          </a:prstGeom>
          <a:solidFill>
            <a:srgbClr val="FFF6DC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46800" rIns="0" anchor="t" anchorCtr="0"/>
          <a:lstStyle/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An interface specifies a contract: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Every object of type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be able to do </a:t>
            </a:r>
            <a:br>
              <a:rPr lang="en-US" sz="1400" b="0" dirty="0">
                <a:latin typeface="Times New Roman" charset="0"/>
                <a:ea typeface="ＭＳ Ｐゴシック" charset="-128"/>
              </a:rPr>
            </a:br>
            <a:r>
              <a:rPr lang="en-US" sz="1400" b="0" i="1" dirty="0">
                <a:latin typeface="Times New Roman" charset="0"/>
                <a:ea typeface="ＭＳ Ｐゴシック" charset="-128"/>
              </a:rPr>
              <a:t>at least 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two things (for this game):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Make a sound</a:t>
            </a:r>
          </a:p>
          <a:p>
            <a:pPr marL="363538" indent="-176213" algn="l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b="0" dirty="0">
                <a:latin typeface="Times New Roman" charset="0"/>
                <a:ea typeface="ＭＳ Ｐゴシック" charset="-128"/>
              </a:rPr>
              <a:t>Return the food it eats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100000"/>
            </a:pPr>
            <a:r>
              <a:rPr lang="en-US" sz="1400" b="0" u="sng" dirty="0">
                <a:latin typeface="Times New Roman" charset="0"/>
                <a:ea typeface="ＭＳ Ｐゴシック" charset="-128"/>
              </a:rPr>
              <a:t>Implication: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every class that is-an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Animal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must implement </a:t>
            </a:r>
            <a:r>
              <a:rPr lang="en-US" sz="1400" b="0" i="1" dirty="0">
                <a:latin typeface="Times New Roman" charset="0"/>
                <a:ea typeface="ＭＳ Ｐゴシック" charset="-128"/>
              </a:rPr>
              <a:t>at least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the methods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sound()</a:t>
            </a:r>
            <a:r>
              <a:rPr lang="en-US" sz="1400" b="0" dirty="0">
                <a:latin typeface="Times New Roman" charset="0"/>
                <a:ea typeface="ＭＳ Ｐゴシック" charset="-128"/>
              </a:rPr>
              <a:t> and </a:t>
            </a:r>
            <a:r>
              <a:rPr lang="en-US" sz="1200" b="0" dirty="0"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eats()</a:t>
            </a:r>
            <a:endParaRPr lang="en-US" sz="1400" b="0" dirty="0"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44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0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3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Interface: </a:t>
            </a:r>
            <a:r>
              <a:rPr lang="en-US" sz="1800" dirty="0"/>
              <a:t>the rules of the game</a:t>
            </a:r>
            <a:endParaRPr lang="en-US" dirty="0">
              <a:cs typeface="+mj-cs"/>
            </a:endParaRPr>
          </a:p>
        </p:txBody>
      </p:sp>
      <p:sp>
        <p:nvSpPr>
          <p:cNvPr id="1356804" name="Rectangle 4"/>
          <p:cNvSpPr>
            <a:spLocks noChangeArrowheads="1"/>
          </p:cNvSpPr>
          <p:nvPr/>
        </p:nvSpPr>
        <p:spPr bwMode="auto">
          <a:xfrm>
            <a:off x="228600" y="2667000"/>
            <a:ext cx="4191000" cy="4038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93600" rIns="0" bIns="46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6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class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implements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String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 =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"hay"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</a:t>
            </a:r>
            <a:endParaRPr lang="en-US" sz="1200" b="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Constructs a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Cow(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 {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this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b="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sound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3933FF"/>
                </a:solidFill>
                <a:latin typeface="Consolas"/>
                <a:ea typeface="Consolas"/>
                <a:cs typeface="Consolas"/>
              </a:rPr>
              <a:t>"moo"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food of this cow.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eats()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food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The weight of this cow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double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weight() {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return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0226CC"/>
                </a:solidFill>
                <a:latin typeface="Consolas"/>
                <a:ea typeface="Consolas"/>
                <a:cs typeface="Consolas"/>
              </a:rPr>
              <a:t>weight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; }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 </a:t>
            </a:r>
            <a:endParaRPr lang="en-US" sz="1200" b="0" dirty="0">
              <a:latin typeface="Lucida Console" charset="0"/>
              <a:cs typeface="+mn-cs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28600" y="685800"/>
            <a:ext cx="4648200" cy="1828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01600" tIns="46800" rIns="0" bIns="82800"/>
          <a:lstStyle/>
          <a:p>
            <a:pPr algn="l">
              <a:defRPr/>
            </a:pP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Animal interface for a simple Animals Game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interface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Animal {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sound that this animal makes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String sound();</a:t>
            </a:r>
          </a:p>
          <a:p>
            <a:pPr algn="l">
              <a:spcBef>
                <a:spcPts val="900"/>
              </a:spcBef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/** Returns the food that this animal eats */</a:t>
            </a:r>
            <a:endParaRPr lang="en-US" sz="1200" b="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b="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Object eats();</a:t>
            </a:r>
          </a:p>
          <a:p>
            <a:pPr algn="l">
              <a:defRPr/>
            </a:pPr>
            <a:r>
              <a:rPr lang="en-US" sz="1200" b="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  <a:endParaRPr lang="en-US" sz="1200" b="0" dirty="0">
              <a:latin typeface="Lucida Console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6424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c:\msoffice\powerpnt\template\bwovrhd\sidebarb.ppt</Template>
  <TotalTime>10604</TotalTime>
  <Pages>24</Pages>
  <Words>6098</Words>
  <Application>Microsoft Macintosh PowerPoint</Application>
  <PresentationFormat>Letter Paper (8.5x11 in)</PresentationFormat>
  <Paragraphs>991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Comic Sans MS</vt:lpstr>
      <vt:lpstr>Consolas</vt:lpstr>
      <vt:lpstr>Lucida Console</vt:lpstr>
      <vt:lpstr>Times New Roman</vt:lpstr>
      <vt:lpstr>Wingdings</vt:lpstr>
      <vt:lpstr>sidebarb</vt:lpstr>
      <vt:lpstr> Interface Inheritance</vt:lpstr>
      <vt:lpstr>Inheritance</vt:lpstr>
      <vt:lpstr>Lecture plan</vt:lpstr>
      <vt:lpstr>Type hierarchy</vt:lpstr>
      <vt:lpstr>Type hierarchy</vt:lpstr>
      <vt:lpstr>Type hierarchy</vt:lpstr>
      <vt:lpstr>Cow</vt:lpstr>
      <vt:lpstr>Cow</vt:lpstr>
      <vt:lpstr>Interface: the rules of the game</vt:lpstr>
      <vt:lpstr>Interface: the rules of the game</vt:lpstr>
      <vt:lpstr>Dog</vt:lpstr>
      <vt:lpstr>Dog</vt:lpstr>
      <vt:lpstr>Mouse</vt:lpstr>
      <vt:lpstr>Boa</vt:lpstr>
      <vt:lpstr>Boa</vt:lpstr>
      <vt:lpstr>Boa</vt:lpstr>
      <vt:lpstr>Boa</vt:lpstr>
      <vt:lpstr>Interfaces: Recap</vt:lpstr>
      <vt:lpstr>Lecture plan</vt:lpstr>
      <vt:lpstr>Polymorphism</vt:lpstr>
      <vt:lpstr>Polymorphism</vt:lpstr>
      <vt:lpstr>Polymorphism</vt:lpstr>
      <vt:lpstr>Polymorphism: heterogeneous collections</vt:lpstr>
      <vt:lpstr>Polymorphism: heterogeneous collections</vt:lpstr>
      <vt:lpstr>Polymorphism: heterogeneous collections</vt:lpstr>
      <vt:lpstr>Polymorphism: heterogeneous collections</vt:lpstr>
      <vt:lpstr>Polymorphism: heterogeneous collections</vt:lpstr>
      <vt:lpstr>Polymorphism: heterogeneous collections</vt:lpstr>
      <vt:lpstr>Virtual method calling</vt:lpstr>
      <vt:lpstr>Virtual method calling</vt:lpstr>
      <vt:lpstr>Lecture plan</vt:lpstr>
      <vt:lpstr>Managing software complexity</vt:lpstr>
      <vt:lpstr>Managing software complexity</vt:lpstr>
      <vt:lpstr>Managing software complexity</vt:lpstr>
      <vt:lpstr>Managing software complexity</vt:lpstr>
      <vt:lpstr>Managing software complexity</vt:lpstr>
      <vt:lpstr>Managing software complexity</vt:lpstr>
      <vt:lpstr>Managing software complexity</vt:lpstr>
      <vt:lpstr>Managing software complexity</vt:lpstr>
      <vt:lpstr>Managing software complexity</vt:lpstr>
      <vt:lpstr>Lecture plan</vt:lpstr>
      <vt:lpstr>Multiple inheritance (in a nutshell)</vt:lpstr>
      <vt:lpstr>Multiple inheritance (in a nutshell)</vt:lpstr>
      <vt:lpstr>Summary</vt:lpstr>
      <vt:lpstr>Simplicity</vt:lpstr>
      <vt:lpstr> Interface Inheritance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Orientation:  The World of Database Management</dc:title>
  <dc:subject/>
  <dc:creator>Shimon Schocken</dc:creator>
  <cp:keywords/>
  <dc:description/>
  <cp:lastModifiedBy>Schocken Shimon</cp:lastModifiedBy>
  <cp:revision>1839</cp:revision>
  <cp:lastPrinted>1999-02-19T08:49:27Z</cp:lastPrinted>
  <dcterms:created xsi:type="dcterms:W3CDTF">1995-09-10T16:19:44Z</dcterms:created>
  <dcterms:modified xsi:type="dcterms:W3CDTF">2024-09-12T10:03:32Z</dcterms:modified>
</cp:coreProperties>
</file>